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1"/>
  </p:notesMasterIdLst>
  <p:handoutMasterIdLst>
    <p:handoutMasterId r:id="rId12"/>
  </p:handoutMasterIdLst>
  <p:sldIdLst>
    <p:sldId id="274" r:id="rId2"/>
    <p:sldId id="321" r:id="rId3"/>
    <p:sldId id="322" r:id="rId4"/>
    <p:sldId id="323" r:id="rId5"/>
    <p:sldId id="324" r:id="rId6"/>
    <p:sldId id="325" r:id="rId7"/>
    <p:sldId id="326" r:id="rId8"/>
    <p:sldId id="327" r:id="rId9"/>
    <p:sldId id="328" r:id="rId10"/>
  </p:sldIdLst>
  <p:sldSz cx="9144000" cy="6858000" type="screen4x3"/>
  <p:notesSz cx="7077075" cy="93932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75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438" y="0"/>
            <a:ext cx="3067050" cy="469900"/>
          </a:xfrm>
          <a:prstGeom prst="rect">
            <a:avLst/>
          </a:prstGeom>
        </p:spPr>
        <p:txBody>
          <a:bodyPr vert="horz" lIns="91440" tIns="45720" rIns="91440" bIns="45720" rtlCol="0"/>
          <a:lstStyle>
            <a:lvl1pPr algn="r">
              <a:defRPr sz="1200"/>
            </a:lvl1pPr>
          </a:lstStyle>
          <a:p>
            <a:fld id="{BB1DABED-2946-43CC-8BB6-1B676643DFD8}" type="datetimeFigureOut">
              <a:rPr lang="en-US" smtClean="0"/>
              <a:pPr/>
              <a:t>6/13/2018</a:t>
            </a:fld>
            <a:endParaRPr lang="en-US"/>
          </a:p>
        </p:txBody>
      </p:sp>
      <p:sp>
        <p:nvSpPr>
          <p:cNvPr id="4" name="Footer Placeholder 3"/>
          <p:cNvSpPr>
            <a:spLocks noGrp="1"/>
          </p:cNvSpPr>
          <p:nvPr>
            <p:ph type="ftr" sz="quarter" idx="2"/>
          </p:nvPr>
        </p:nvSpPr>
        <p:spPr>
          <a:xfrm>
            <a:off x="0" y="8921750"/>
            <a:ext cx="3067050"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438" y="8921750"/>
            <a:ext cx="3067050" cy="469900"/>
          </a:xfrm>
          <a:prstGeom prst="rect">
            <a:avLst/>
          </a:prstGeom>
        </p:spPr>
        <p:txBody>
          <a:bodyPr vert="horz" lIns="91440" tIns="45720" rIns="91440" bIns="45720" rtlCol="0" anchor="b"/>
          <a:lstStyle>
            <a:lvl1pPr algn="r">
              <a:defRPr sz="1200"/>
            </a:lvl1pPr>
          </a:lstStyle>
          <a:p>
            <a:fld id="{A620E033-CFC4-4EF9-BB68-F1499A12541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662"/>
          </a:xfrm>
          <a:prstGeom prst="rect">
            <a:avLst/>
          </a:prstGeom>
        </p:spPr>
        <p:txBody>
          <a:bodyPr vert="horz" lIns="94110" tIns="47055" rIns="94110" bIns="47055" rtlCol="0"/>
          <a:lstStyle>
            <a:lvl1pPr algn="l">
              <a:defRPr sz="1200"/>
            </a:lvl1pPr>
          </a:lstStyle>
          <a:p>
            <a:endParaRPr lang="en-US"/>
          </a:p>
        </p:txBody>
      </p:sp>
      <p:sp>
        <p:nvSpPr>
          <p:cNvPr id="3" name="Date Placeholder 2"/>
          <p:cNvSpPr>
            <a:spLocks noGrp="1"/>
          </p:cNvSpPr>
          <p:nvPr>
            <p:ph type="dt" idx="1"/>
          </p:nvPr>
        </p:nvSpPr>
        <p:spPr>
          <a:xfrm>
            <a:off x="4008705" y="0"/>
            <a:ext cx="3066733" cy="469662"/>
          </a:xfrm>
          <a:prstGeom prst="rect">
            <a:avLst/>
          </a:prstGeom>
        </p:spPr>
        <p:txBody>
          <a:bodyPr vert="horz" lIns="94110" tIns="47055" rIns="94110" bIns="47055" rtlCol="0"/>
          <a:lstStyle>
            <a:lvl1pPr algn="r">
              <a:defRPr sz="1200"/>
            </a:lvl1pPr>
          </a:lstStyle>
          <a:p>
            <a:fld id="{071D94A4-3DFF-4CA8-86CD-81B70CACBAB3}" type="datetimeFigureOut">
              <a:rPr lang="en-US" smtClean="0"/>
              <a:pPr/>
              <a:t>6/13/2018</a:t>
            </a:fld>
            <a:endParaRPr lang="en-US"/>
          </a:p>
        </p:txBody>
      </p:sp>
      <p:sp>
        <p:nvSpPr>
          <p:cNvPr id="4" name="Slide Image Placeholder 3"/>
          <p:cNvSpPr>
            <a:spLocks noGrp="1" noRot="1" noChangeAspect="1"/>
          </p:cNvSpPr>
          <p:nvPr>
            <p:ph type="sldImg" idx="2"/>
          </p:nvPr>
        </p:nvSpPr>
        <p:spPr>
          <a:xfrm>
            <a:off x="1190625" y="704850"/>
            <a:ext cx="4695825" cy="3522663"/>
          </a:xfrm>
          <a:prstGeom prst="rect">
            <a:avLst/>
          </a:prstGeom>
          <a:noFill/>
          <a:ln w="12700">
            <a:solidFill>
              <a:prstClr val="black"/>
            </a:solidFill>
          </a:ln>
        </p:spPr>
        <p:txBody>
          <a:bodyPr vert="horz" lIns="94110" tIns="47055" rIns="94110" bIns="47055" rtlCol="0" anchor="ctr"/>
          <a:lstStyle/>
          <a:p>
            <a:endParaRPr lang="en-US"/>
          </a:p>
        </p:txBody>
      </p:sp>
      <p:sp>
        <p:nvSpPr>
          <p:cNvPr id="5" name="Notes Placeholder 4"/>
          <p:cNvSpPr>
            <a:spLocks noGrp="1"/>
          </p:cNvSpPr>
          <p:nvPr>
            <p:ph type="body" sz="quarter" idx="3"/>
          </p:nvPr>
        </p:nvSpPr>
        <p:spPr>
          <a:xfrm>
            <a:off x="707708" y="4461788"/>
            <a:ext cx="5661660" cy="4226957"/>
          </a:xfrm>
          <a:prstGeom prst="rect">
            <a:avLst/>
          </a:prstGeom>
        </p:spPr>
        <p:txBody>
          <a:bodyPr vert="horz" lIns="94110" tIns="47055" rIns="94110" bIns="4705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21946"/>
            <a:ext cx="3066733" cy="469662"/>
          </a:xfrm>
          <a:prstGeom prst="rect">
            <a:avLst/>
          </a:prstGeom>
        </p:spPr>
        <p:txBody>
          <a:bodyPr vert="horz" lIns="94110" tIns="47055" rIns="94110" bIns="47055"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921946"/>
            <a:ext cx="3066733" cy="469662"/>
          </a:xfrm>
          <a:prstGeom prst="rect">
            <a:avLst/>
          </a:prstGeom>
        </p:spPr>
        <p:txBody>
          <a:bodyPr vert="horz" lIns="94110" tIns="47055" rIns="94110" bIns="47055" rtlCol="0" anchor="b"/>
          <a:lstStyle>
            <a:lvl1pPr algn="r">
              <a:defRPr sz="1200"/>
            </a:lvl1pPr>
          </a:lstStyle>
          <a:p>
            <a:fld id="{296E5FC5-928C-441A-9041-5A12B6F24566}"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6" name="Slide Number Placeholder 5"/>
          <p:cNvSpPr>
            <a:spLocks noGrp="1"/>
          </p:cNvSpPr>
          <p:nvPr>
            <p:ph type="sldNum" sz="quarter" idx="11"/>
          </p:nvPr>
        </p:nvSpPr>
        <p:spPr/>
        <p:txBody>
          <a:bodyPr/>
          <a:lstStyle/>
          <a:p>
            <a:fld id="{296E5FC5-928C-441A-9041-5A12B6F24566}"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296E5FC5-928C-441A-9041-5A12B6F24566}"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296E5FC5-928C-441A-9041-5A12B6F2456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296E5FC5-928C-441A-9041-5A12B6F2456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296E5FC5-928C-441A-9041-5A12B6F2456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296E5FC5-928C-441A-9041-5A12B6F2456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296E5FC5-928C-441A-9041-5A12B6F2456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296E5FC5-928C-441A-9041-5A12B6F2456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296E5FC5-928C-441A-9041-5A12B6F2456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C97F67F-5322-46EB-8E96-D8450784CFAE}" type="datetime1">
              <a:rPr lang="en-US" smtClean="0"/>
              <a:pPr/>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D03DE-2ADE-4206-9055-1067DB0953D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DE8845-3D9F-4DC6-9CFA-C85CE5264835}" type="datetime1">
              <a:rPr lang="en-US" smtClean="0"/>
              <a:pPr/>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D03DE-2ADE-4206-9055-1067DB0953D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F38DB8-4601-4931-987D-3809A20DC685}" type="datetime1">
              <a:rPr lang="en-US" smtClean="0"/>
              <a:pPr/>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D03DE-2ADE-4206-9055-1067DB0953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2C689-235E-4198-868D-887106D94434}" type="datetime1">
              <a:rPr lang="en-US" smtClean="0"/>
              <a:pPr/>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D03DE-2ADE-4206-9055-1067DB0953D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4DF30A-2E6C-4BEF-AE88-73C2C418A9B7}" type="datetime1">
              <a:rPr lang="en-US" smtClean="0"/>
              <a:pPr/>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D03DE-2ADE-4206-9055-1067DB0953D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E4B0F89-0085-4599-BF9A-8C7877ACA4F5}" type="datetime1">
              <a:rPr lang="en-US" smtClean="0"/>
              <a:pPr/>
              <a:t>6/13/2018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AD03DE-2ADE-4206-9055-1067DB0953D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395899F-E23D-484A-8C04-84AAA5F9A61E}" type="datetime1">
              <a:rPr lang="en-US" smtClean="0"/>
              <a:pPr/>
              <a:t>6/13/2018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AD03DE-2ADE-4206-9055-1067DB0953D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21C9917-3B67-478C-AA05-23DC08AB645D}" type="datetime1">
              <a:rPr lang="en-US" smtClean="0"/>
              <a:pPr/>
              <a:t>6/13/2018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AD03DE-2ADE-4206-9055-1067DB0953D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85FB68-63DA-42D2-8F50-382A7BA4E316}" type="datetime1">
              <a:rPr lang="en-US" smtClean="0"/>
              <a:pPr/>
              <a:t>6/13/2018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AD03DE-2ADE-4206-9055-1067DB0953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E2EF54-752C-4272-97CE-68E222E06860}" type="datetime1">
              <a:rPr lang="en-US" smtClean="0"/>
              <a:pPr/>
              <a:t>6/13/2018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AD03DE-2ADE-4206-9055-1067DB0953D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5E1CE6-04BD-4945-93BC-52E225197DAD}" type="datetime1">
              <a:rPr lang="en-US" smtClean="0"/>
              <a:pPr/>
              <a:t>6/13/2018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AD03DE-2ADE-4206-9055-1067DB0953D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D2DBBE-9D3E-43D5-8212-2A9936D3F908}" type="datetime1">
              <a:rPr lang="en-US" smtClean="0"/>
              <a:pPr/>
              <a:t>6/13/2018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AD03DE-2ADE-4206-9055-1067DB0953D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www.brotherhoodmutual.com/index.cfm/resources/ministry-safety/" TargetMode="External"/><Relationship Id="rId4" Type="http://schemas.openxmlformats.org/officeDocument/2006/relationships/hyperlink" Target="http://www.guidestone.org/LearningCenter/Ministry/MinistersTaxGuide.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457200" y="1066800"/>
            <a:ext cx="7854696" cy="5638800"/>
          </a:xfrm>
        </p:spPr>
        <p:txBody>
          <a:bodyPr>
            <a:normAutofit/>
          </a:bodyPr>
          <a:lstStyle/>
          <a:p>
            <a:pPr algn="l"/>
            <a:r>
              <a:rPr lang="en-US" dirty="0"/>
              <a:t>﻿</a:t>
            </a:r>
          </a:p>
          <a:p>
            <a:endParaRPr lang="en-US" dirty="0"/>
          </a:p>
        </p:txBody>
      </p:sp>
      <p:sp>
        <p:nvSpPr>
          <p:cNvPr id="11" name="Slide Number Placeholder 10"/>
          <p:cNvSpPr>
            <a:spLocks noGrp="1"/>
          </p:cNvSpPr>
          <p:nvPr>
            <p:ph type="sldNum" sz="quarter" idx="12"/>
          </p:nvPr>
        </p:nvSpPr>
        <p:spPr/>
        <p:txBody>
          <a:bodyPr/>
          <a:lstStyle/>
          <a:p>
            <a:fld id="{5CAD03DE-2ADE-4206-9055-1067DB0953DD}" type="slidenum">
              <a:rPr lang="en-US" smtClean="0"/>
              <a:pPr/>
              <a:t>1</a:t>
            </a:fld>
            <a:endParaRPr lang="en-US"/>
          </a:p>
        </p:txBody>
      </p:sp>
      <p:sp>
        <p:nvSpPr>
          <p:cNvPr id="6" name="Rectangle 2"/>
          <p:cNvSpPr txBox="1">
            <a:spLocks noChangeArrowheads="1"/>
          </p:cNvSpPr>
          <p:nvPr/>
        </p:nvSpPr>
        <p:spPr>
          <a:xfrm>
            <a:off x="304800" y="1066800"/>
            <a:ext cx="8305800" cy="5638800"/>
          </a:xfrm>
          <a:prstGeom prst="rect">
            <a:avLst/>
          </a:prstGeom>
        </p:spPr>
        <p:txBody>
          <a:bodyPr vert="horz" lIns="0" rIns="18288">
            <a:normAutofit/>
          </a:bodyPr>
          <a:lstStyle/>
          <a:p>
            <a:pPr marL="0" marR="45720" lvl="0" indent="0" defTabSz="914400" rtl="0" eaLnBrk="1" fontAlgn="auto" latinLnBrk="0" hangingPunct="1">
              <a:lnSpc>
                <a:spcPct val="80000"/>
              </a:lnSpc>
              <a:spcBef>
                <a:spcPct val="20000"/>
              </a:spcBef>
              <a:spcAft>
                <a:spcPts val="0"/>
              </a:spcAft>
              <a:buClr>
                <a:schemeClr val="accent3"/>
              </a:buClr>
              <a:buSzPct val="95000"/>
              <a:buFontTx/>
              <a:buNone/>
              <a:tabLst/>
              <a:defRPr/>
            </a:pPr>
            <a:r>
              <a:rPr kumimoji="0" lang="en-US" sz="2600" b="0" i="0" u="none" strike="noStrike" kern="1200" cap="none" spc="0" normalizeH="0" baseline="0" noProof="0" dirty="0">
                <a:ln>
                  <a:noFill/>
                </a:ln>
                <a:solidFill>
                  <a:srgbClr val="990033"/>
                </a:solidFill>
                <a:effectLst/>
                <a:uLnTx/>
                <a:uFillTx/>
                <a:latin typeface="+mn-lt"/>
                <a:ea typeface="+mn-ea"/>
                <a:cs typeface="+mn-cs"/>
              </a:rPr>
              <a:t>		</a:t>
            </a:r>
            <a:endParaRPr kumimoji="0" lang="en-US" sz="2400" b="0" i="0" u="none" strike="noStrike" kern="1200" cap="none" spc="0" normalizeH="0" baseline="0" noProof="0" dirty="0">
              <a:ln>
                <a:noFill/>
              </a:ln>
              <a:solidFill>
                <a:srgbClr val="990033"/>
              </a:solidFill>
              <a:effectLst/>
              <a:uLnTx/>
              <a:uFillTx/>
              <a:latin typeface="+mn-lt"/>
              <a:ea typeface="+mn-ea"/>
              <a:cs typeface="+mn-cs"/>
            </a:endParaRPr>
          </a:p>
        </p:txBody>
      </p:sp>
      <p:sp>
        <p:nvSpPr>
          <p:cNvPr id="7" name="Rectangle 2"/>
          <p:cNvSpPr txBox="1">
            <a:spLocks noChangeArrowheads="1"/>
          </p:cNvSpPr>
          <p:nvPr/>
        </p:nvSpPr>
        <p:spPr>
          <a:xfrm>
            <a:off x="533400" y="1143000"/>
            <a:ext cx="7772400" cy="5334000"/>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Tx/>
              <a:buNone/>
              <a:tabLst/>
              <a:defRPr/>
            </a:pPr>
            <a:endParaRPr kumimoji="0" lang="en-US" sz="2800" b="0" i="0" u="none" strike="noStrike" kern="1200" cap="none" spc="0" normalizeH="0" baseline="0" noProof="0" dirty="0">
              <a:ln>
                <a:noFill/>
              </a:ln>
              <a:solidFill>
                <a:srgbClr val="990033"/>
              </a:solidFill>
              <a:effectLst/>
              <a:uLnTx/>
              <a:uFillTx/>
              <a:latin typeface="+mn-lt"/>
              <a:ea typeface="+mn-ea"/>
              <a:cs typeface="+mn-cs"/>
            </a:endParaRPr>
          </a:p>
        </p:txBody>
      </p:sp>
      <p:pic>
        <p:nvPicPr>
          <p:cNvPr id="13" name="Picture 2" descr="MWBC shirt logo copy"/>
          <p:cNvPicPr>
            <a:picLocks noChangeAspect="1" noChangeArrowheads="1"/>
          </p:cNvPicPr>
          <p:nvPr/>
        </p:nvPicPr>
        <p:blipFill>
          <a:blip r:embed="rId3" cstate="print"/>
          <a:srcRect/>
          <a:stretch>
            <a:fillRect/>
          </a:stretch>
        </p:blipFill>
        <p:spPr bwMode="auto">
          <a:xfrm>
            <a:off x="2042161" y="533400"/>
            <a:ext cx="5212077" cy="1737360"/>
          </a:xfrm>
          <a:prstGeom prst="rect">
            <a:avLst/>
          </a:prstGeom>
          <a:noFill/>
        </p:spPr>
      </p:pic>
      <p:sp>
        <p:nvSpPr>
          <p:cNvPr id="16" name="TextBox 15"/>
          <p:cNvSpPr txBox="1"/>
          <p:nvPr/>
        </p:nvSpPr>
        <p:spPr>
          <a:xfrm>
            <a:off x="631371" y="2085517"/>
            <a:ext cx="8229600" cy="4585871"/>
          </a:xfrm>
          <a:prstGeom prst="rect">
            <a:avLst/>
          </a:prstGeom>
          <a:noFill/>
        </p:spPr>
        <p:txBody>
          <a:bodyPr wrap="square" rtlCol="0">
            <a:spAutoFit/>
          </a:bodyPr>
          <a:lstStyle/>
          <a:p>
            <a:pPr algn="ctr"/>
            <a:r>
              <a:rPr lang="en-US" sz="6600" dirty="0">
                <a:latin typeface="Times New Roman" pitchFamily="18" charset="0"/>
                <a:cs typeface="Times New Roman" pitchFamily="18" charset="0"/>
              </a:rPr>
              <a:t>Legal Considerations</a:t>
            </a:r>
          </a:p>
          <a:p>
            <a:pPr algn="ctr"/>
            <a:r>
              <a:rPr lang="en-US" sz="6600" dirty="0">
                <a:latin typeface="Times New Roman" pitchFamily="18" charset="0"/>
                <a:cs typeface="Times New Roman" pitchFamily="18" charset="0"/>
              </a:rPr>
              <a:t>Of </a:t>
            </a:r>
          </a:p>
          <a:p>
            <a:pPr algn="ctr"/>
            <a:r>
              <a:rPr lang="en-US" sz="6600" dirty="0">
                <a:latin typeface="Times New Roman" pitchFamily="18" charset="0"/>
                <a:cs typeface="Times New Roman" pitchFamily="18" charset="0"/>
              </a:rPr>
              <a:t>Church Plants and Churches</a:t>
            </a:r>
          </a:p>
          <a:p>
            <a:pPr algn="ctr"/>
            <a:r>
              <a:rPr lang="en-US" sz="2800" dirty="0">
                <a:latin typeface="Times New Roman" pitchFamily="18" charset="0"/>
                <a:cs typeface="Times New Roman" pitchFamily="18" charset="0"/>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0" y="1219200"/>
            <a:ext cx="9144000" cy="5638800"/>
          </a:xfrm>
        </p:spPr>
        <p:txBody>
          <a:bodyPr>
            <a:normAutofit/>
          </a:bodyPr>
          <a:lstStyle/>
          <a:p>
            <a:pPr algn="l"/>
            <a:r>
              <a:rPr lang="en-US" dirty="0"/>
              <a:t>﻿	</a:t>
            </a:r>
          </a:p>
        </p:txBody>
      </p:sp>
      <p:sp>
        <p:nvSpPr>
          <p:cNvPr id="6" name="Rectangle 2"/>
          <p:cNvSpPr txBox="1">
            <a:spLocks noChangeArrowheads="1"/>
          </p:cNvSpPr>
          <p:nvPr/>
        </p:nvSpPr>
        <p:spPr>
          <a:xfrm>
            <a:off x="304800" y="1066800"/>
            <a:ext cx="8305800" cy="5638800"/>
          </a:xfrm>
          <a:prstGeom prst="rect">
            <a:avLst/>
          </a:prstGeom>
        </p:spPr>
        <p:txBody>
          <a:bodyPr vert="horz" lIns="0" rIns="18288">
            <a:normAutofit/>
          </a:bodyPr>
          <a:lstStyle/>
          <a:p>
            <a:pPr marL="0" marR="45720" lvl="0" indent="0" defTabSz="914400" rtl="0" eaLnBrk="1" fontAlgn="auto" latinLnBrk="0" hangingPunct="1">
              <a:lnSpc>
                <a:spcPct val="80000"/>
              </a:lnSpc>
              <a:spcBef>
                <a:spcPct val="20000"/>
              </a:spcBef>
              <a:spcAft>
                <a:spcPts val="0"/>
              </a:spcAft>
              <a:buClr>
                <a:schemeClr val="accent3"/>
              </a:buClr>
              <a:buSzPct val="95000"/>
              <a:buFontTx/>
              <a:buNone/>
              <a:tabLst/>
              <a:defRPr/>
            </a:pPr>
            <a:r>
              <a:rPr kumimoji="0" lang="en-US" sz="2600" b="0" i="0" u="none" strike="noStrike" kern="1200" cap="none" spc="0" normalizeH="0" baseline="0" noProof="0" dirty="0">
                <a:ln>
                  <a:noFill/>
                </a:ln>
                <a:solidFill>
                  <a:srgbClr val="990033"/>
                </a:solidFill>
                <a:effectLst/>
                <a:uLnTx/>
                <a:uFillTx/>
                <a:latin typeface="+mn-lt"/>
                <a:ea typeface="+mn-ea"/>
                <a:cs typeface="+mn-cs"/>
              </a:rPr>
              <a:t>		</a:t>
            </a:r>
            <a:endParaRPr kumimoji="0" lang="en-US" sz="2400" b="0" i="0" u="none" strike="noStrike" kern="1200" cap="none" spc="0" normalizeH="0" baseline="0" noProof="0" dirty="0">
              <a:ln>
                <a:noFill/>
              </a:ln>
              <a:solidFill>
                <a:srgbClr val="990033"/>
              </a:solidFill>
              <a:effectLst/>
              <a:uLnTx/>
              <a:uFillTx/>
              <a:latin typeface="+mn-lt"/>
              <a:ea typeface="+mn-ea"/>
              <a:cs typeface="+mn-cs"/>
            </a:endParaRPr>
          </a:p>
        </p:txBody>
      </p:sp>
      <p:sp>
        <p:nvSpPr>
          <p:cNvPr id="7" name="Rectangle 2"/>
          <p:cNvSpPr txBox="1">
            <a:spLocks noChangeArrowheads="1"/>
          </p:cNvSpPr>
          <p:nvPr/>
        </p:nvSpPr>
        <p:spPr>
          <a:xfrm>
            <a:off x="533400" y="1143000"/>
            <a:ext cx="7772400" cy="5334000"/>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Tx/>
              <a:buNone/>
              <a:tabLst/>
              <a:defRPr/>
            </a:pPr>
            <a:endParaRPr kumimoji="0" lang="en-US" sz="2800" b="0" i="0" u="none" strike="noStrike" kern="1200" cap="none" spc="0" normalizeH="0" baseline="0" noProof="0" dirty="0">
              <a:ln>
                <a:noFill/>
              </a:ln>
              <a:solidFill>
                <a:srgbClr val="990033"/>
              </a:solidFill>
              <a:effectLst/>
              <a:uLnTx/>
              <a:uFillTx/>
              <a:latin typeface="+mn-lt"/>
              <a:ea typeface="+mn-ea"/>
              <a:cs typeface="+mn-cs"/>
            </a:endParaRPr>
          </a:p>
        </p:txBody>
      </p:sp>
      <p:sp>
        <p:nvSpPr>
          <p:cNvPr id="35841" name="Rectangle 1"/>
          <p:cNvSpPr>
            <a:spLocks noChangeArrowheads="1"/>
          </p:cNvSpPr>
          <p:nvPr/>
        </p:nvSpPr>
        <p:spPr bwMode="auto">
          <a:xfrm>
            <a:off x="0" y="1699948"/>
            <a:ext cx="12807823" cy="3159460"/>
          </a:xfrm>
          <a:prstGeom prst="rect">
            <a:avLst/>
          </a:prstGeom>
          <a:noFill/>
          <a:ln w="9525">
            <a:noFill/>
            <a:miter lim="800000"/>
            <a:headEnd/>
            <a:tailEnd/>
          </a:ln>
          <a:effectLst/>
        </p:spPr>
        <p:txBody>
          <a:bodyPr vert="horz" wrap="square" lIns="520536" tIns="723672" rIns="622104" bIns="469752" numCol="1" anchor="ctr" anchorCtr="0" compatLnSpc="1">
            <a:prstTxWarp prst="textNoShape">
              <a:avLst/>
            </a:prstTxWarp>
            <a:spAutoFit/>
          </a:bodyPr>
          <a:lstStyle/>
          <a:p>
            <a:pPr marL="228600" marR="0" lvl="0" indent="-228600" algn="l"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800" b="0" i="0" u="none" strike="noStrike" cap="none" normalizeH="0" baseline="0" dirty="0">
              <a:ln>
                <a:noFill/>
              </a:ln>
              <a:solidFill>
                <a:schemeClr val="tx1"/>
              </a:solidFill>
              <a:effectLst/>
              <a:latin typeface="Arial" pitchFamily="34" charset="0"/>
              <a:cs typeface="Arial" pitchFamily="34" charset="0"/>
            </a:endParaRPr>
          </a:p>
        </p:txBody>
      </p:sp>
      <p:pic>
        <p:nvPicPr>
          <p:cNvPr id="15" name="Picture 2" descr="MWBC shirt logo copy"/>
          <p:cNvPicPr>
            <a:picLocks noChangeAspect="1" noChangeArrowheads="1"/>
          </p:cNvPicPr>
          <p:nvPr/>
        </p:nvPicPr>
        <p:blipFill>
          <a:blip r:embed="rId3" cstate="print"/>
          <a:srcRect/>
          <a:stretch>
            <a:fillRect/>
          </a:stretch>
        </p:blipFill>
        <p:spPr bwMode="auto">
          <a:xfrm>
            <a:off x="0" y="1"/>
            <a:ext cx="2514597" cy="838200"/>
          </a:xfrm>
          <a:prstGeom prst="rect">
            <a:avLst/>
          </a:prstGeom>
          <a:noFill/>
        </p:spPr>
      </p:pic>
      <p:sp>
        <p:nvSpPr>
          <p:cNvPr id="10" name="TextBox 9"/>
          <p:cNvSpPr txBox="1"/>
          <p:nvPr/>
        </p:nvSpPr>
        <p:spPr>
          <a:xfrm>
            <a:off x="762000" y="2286000"/>
            <a:ext cx="7543800" cy="984885"/>
          </a:xfrm>
          <a:prstGeom prst="rect">
            <a:avLst/>
          </a:prstGeom>
          <a:noFill/>
        </p:spPr>
        <p:txBody>
          <a:bodyPr wrap="square" rtlCol="0">
            <a:spAutoFit/>
          </a:bodyPr>
          <a:lstStyle/>
          <a:p>
            <a:pPr marL="342900" indent="-342900"/>
            <a:endParaRPr lang="en-US" dirty="0"/>
          </a:p>
          <a:p>
            <a:pPr marL="342900" indent="-342900"/>
            <a:endParaRPr lang="en-US" sz="4000" dirty="0"/>
          </a:p>
        </p:txBody>
      </p:sp>
      <p:sp>
        <p:nvSpPr>
          <p:cNvPr id="7171" name="Rectangle 3"/>
          <p:cNvSpPr>
            <a:spLocks noChangeArrowheads="1"/>
          </p:cNvSpPr>
          <p:nvPr/>
        </p:nvSpPr>
        <p:spPr bwMode="auto">
          <a:xfrm>
            <a:off x="126232" y="1143000"/>
            <a:ext cx="892584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ea typeface="Times New Roman" pitchFamily="18" charset="0"/>
                <a:cs typeface="Arial" pitchFamily="34" charset="0"/>
              </a:rPr>
              <a:t>Constituting as a church has both a legal and a spiritual nature to it.  </a:t>
            </a:r>
            <a:endParaRPr kumimoji="0" lang="en-US" sz="2400" b="1" i="0" u="none" strike="noStrike" cap="none" normalizeH="0" baseline="0" dirty="0">
              <a:ln>
                <a:noFill/>
              </a:ln>
              <a:solidFill>
                <a:schemeClr val="tx1"/>
              </a:solidFill>
              <a:effectLst/>
              <a:cs typeface="Arial" pitchFamily="34" charset="0"/>
            </a:endParaRPr>
          </a:p>
        </p:txBody>
      </p:sp>
      <p:sp>
        <p:nvSpPr>
          <p:cNvPr id="16" name="Rectangle 15"/>
          <p:cNvSpPr/>
          <p:nvPr/>
        </p:nvSpPr>
        <p:spPr>
          <a:xfrm>
            <a:off x="304800" y="1600200"/>
            <a:ext cx="8686800" cy="5570756"/>
          </a:xfrm>
          <a:prstGeom prst="rect">
            <a:avLst/>
          </a:prstGeom>
        </p:spPr>
        <p:txBody>
          <a:bodyPr wrap="square">
            <a:spAutoFit/>
          </a:bodyPr>
          <a:lstStyle/>
          <a:p>
            <a:pPr>
              <a:buFont typeface="Arial" pitchFamily="34" charset="0"/>
              <a:buChar char="•"/>
            </a:pPr>
            <a:r>
              <a:rPr lang="en-US" sz="2400" dirty="0"/>
              <a:t>From a spiritual aspect, a mission church has already been functioning much as a constituted church.  However, it has functioned as an extension of its sponsoring church.  In constituting, the mission church is stepping out to say “We want to be a church in our own right and we are taking upon ourselves the commission that Christ gave the church.” </a:t>
            </a:r>
          </a:p>
          <a:p>
            <a:pPr>
              <a:buFont typeface="Arial" pitchFamily="34" charset="0"/>
              <a:buChar char="•"/>
            </a:pPr>
            <a:endParaRPr lang="en-US" sz="2400" dirty="0"/>
          </a:p>
          <a:p>
            <a:pPr lvl="0">
              <a:buFont typeface="Arial" pitchFamily="34" charset="0"/>
              <a:buChar char="•"/>
            </a:pPr>
            <a:r>
              <a:rPr lang="en-US" sz="2400" dirty="0"/>
              <a:t>From a legal aspect there are serious issues to be considered. These issues become more serious as people in our society become less godly and more legal conscious - making them more prone to take a matter to court.  That means, to protect itself and its members, a church must be aware of these legal considerations and must take adequate action in regard to them.</a:t>
            </a:r>
          </a:p>
          <a:p>
            <a:r>
              <a:rPr lang="en-US" sz="2400" dirty="0"/>
              <a:t> </a:t>
            </a:r>
          </a:p>
          <a:p>
            <a:pPr>
              <a:buFont typeface="Arial" pitchFamily="34" charset="0"/>
              <a:buChar char="•"/>
            </a:pPr>
            <a:endParaRPr lang="en-US" sz="20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228600" y="1219200"/>
            <a:ext cx="8610600" cy="5638800"/>
          </a:xfrm>
        </p:spPr>
        <p:txBody>
          <a:bodyPr>
            <a:normAutofit/>
          </a:bodyPr>
          <a:lstStyle/>
          <a:p>
            <a:pPr algn="l"/>
            <a:r>
              <a:rPr lang="en-US" dirty="0"/>
              <a:t>﻿	</a:t>
            </a:r>
            <a:r>
              <a:rPr lang="en-US" sz="2800" dirty="0">
                <a:solidFill>
                  <a:schemeClr val="tx1"/>
                </a:solidFill>
              </a:rPr>
              <a:t>This information is primarily about the legal aspect.</a:t>
            </a:r>
            <a:r>
              <a:rPr lang="en-US" sz="2800" b="1" dirty="0"/>
              <a:t> </a:t>
            </a:r>
          </a:p>
          <a:p>
            <a:pPr algn="l"/>
            <a:r>
              <a:rPr lang="en-US" sz="2400" b="1" dirty="0">
                <a:solidFill>
                  <a:schemeClr val="tx1"/>
                </a:solidFill>
              </a:rPr>
              <a:t>Incorporating</a:t>
            </a:r>
            <a:r>
              <a:rPr lang="en-US" sz="2400" dirty="0">
                <a:solidFill>
                  <a:schemeClr val="tx1"/>
                </a:solidFill>
              </a:rPr>
              <a:t> – Incorporating is the most important legal issue you will need to consider. Why is it so important? Because of the issue of liability.  Unless a church incorporates, its members are personally responsible for any obligation of the church. This means that if should the church default on a loan, individual members could be held responsible. OR, if a person would sue the church claiming sexual abuse or anything of that nature, individual members could be held responsible.  Actually, without incorporating, the church would probably not be able to conduct legal or financial business.</a:t>
            </a:r>
          </a:p>
          <a:p>
            <a:pPr algn="l"/>
            <a:endParaRPr lang="en-US" sz="2800" dirty="0">
              <a:solidFill>
                <a:schemeClr val="tx1"/>
              </a:solidFill>
            </a:endParaRPr>
          </a:p>
        </p:txBody>
      </p:sp>
      <p:sp>
        <p:nvSpPr>
          <p:cNvPr id="6" name="Rectangle 2"/>
          <p:cNvSpPr txBox="1">
            <a:spLocks noChangeArrowheads="1"/>
          </p:cNvSpPr>
          <p:nvPr/>
        </p:nvSpPr>
        <p:spPr>
          <a:xfrm>
            <a:off x="304800" y="1066800"/>
            <a:ext cx="8305800" cy="5638800"/>
          </a:xfrm>
          <a:prstGeom prst="rect">
            <a:avLst/>
          </a:prstGeom>
        </p:spPr>
        <p:txBody>
          <a:bodyPr vert="horz" lIns="0" rIns="18288">
            <a:normAutofit/>
          </a:bodyPr>
          <a:lstStyle/>
          <a:p>
            <a:pPr marL="0" marR="45720" lvl="0" indent="0" defTabSz="914400" rtl="0" eaLnBrk="1" fontAlgn="auto" latinLnBrk="0" hangingPunct="1">
              <a:lnSpc>
                <a:spcPct val="80000"/>
              </a:lnSpc>
              <a:spcBef>
                <a:spcPct val="20000"/>
              </a:spcBef>
              <a:spcAft>
                <a:spcPts val="0"/>
              </a:spcAft>
              <a:buClr>
                <a:schemeClr val="accent3"/>
              </a:buClr>
              <a:buSzPct val="95000"/>
              <a:buFontTx/>
              <a:buNone/>
              <a:tabLst/>
              <a:defRPr/>
            </a:pPr>
            <a:r>
              <a:rPr kumimoji="0" lang="en-US" sz="2600" b="0" i="0" u="none" strike="noStrike" kern="1200" cap="none" spc="0" normalizeH="0" baseline="0" noProof="0" dirty="0">
                <a:ln>
                  <a:noFill/>
                </a:ln>
                <a:solidFill>
                  <a:srgbClr val="990033"/>
                </a:solidFill>
                <a:effectLst/>
                <a:uLnTx/>
                <a:uFillTx/>
                <a:latin typeface="+mn-lt"/>
                <a:ea typeface="+mn-ea"/>
                <a:cs typeface="+mn-cs"/>
              </a:rPr>
              <a:t>		</a:t>
            </a:r>
            <a:endParaRPr kumimoji="0" lang="en-US" sz="2400" b="0" i="0" u="none" strike="noStrike" kern="1200" cap="none" spc="0" normalizeH="0" baseline="0" noProof="0" dirty="0">
              <a:ln>
                <a:noFill/>
              </a:ln>
              <a:solidFill>
                <a:srgbClr val="990033"/>
              </a:solidFill>
              <a:effectLst/>
              <a:uLnTx/>
              <a:uFillTx/>
              <a:latin typeface="+mn-lt"/>
              <a:ea typeface="+mn-ea"/>
              <a:cs typeface="+mn-cs"/>
            </a:endParaRPr>
          </a:p>
        </p:txBody>
      </p:sp>
      <p:sp>
        <p:nvSpPr>
          <p:cNvPr id="7" name="Rectangle 2"/>
          <p:cNvSpPr txBox="1">
            <a:spLocks noChangeArrowheads="1"/>
          </p:cNvSpPr>
          <p:nvPr/>
        </p:nvSpPr>
        <p:spPr>
          <a:xfrm>
            <a:off x="533400" y="1143000"/>
            <a:ext cx="7772400" cy="5334000"/>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Tx/>
              <a:buNone/>
              <a:tabLst/>
              <a:defRPr/>
            </a:pPr>
            <a:endParaRPr kumimoji="0" lang="en-US" sz="2800" b="0" i="0" u="none" strike="noStrike" kern="1200" cap="none" spc="0" normalizeH="0" baseline="0" noProof="0" dirty="0">
              <a:ln>
                <a:noFill/>
              </a:ln>
              <a:solidFill>
                <a:srgbClr val="990033"/>
              </a:solidFill>
              <a:effectLst/>
              <a:uLnTx/>
              <a:uFillTx/>
              <a:latin typeface="+mn-lt"/>
              <a:ea typeface="+mn-ea"/>
              <a:cs typeface="+mn-cs"/>
            </a:endParaRPr>
          </a:p>
        </p:txBody>
      </p:sp>
      <p:sp>
        <p:nvSpPr>
          <p:cNvPr id="35841" name="Rectangle 1"/>
          <p:cNvSpPr>
            <a:spLocks noChangeArrowheads="1"/>
          </p:cNvSpPr>
          <p:nvPr/>
        </p:nvSpPr>
        <p:spPr bwMode="auto">
          <a:xfrm>
            <a:off x="0" y="1699948"/>
            <a:ext cx="12807823" cy="3159460"/>
          </a:xfrm>
          <a:prstGeom prst="rect">
            <a:avLst/>
          </a:prstGeom>
          <a:noFill/>
          <a:ln w="9525">
            <a:noFill/>
            <a:miter lim="800000"/>
            <a:headEnd/>
            <a:tailEnd/>
          </a:ln>
          <a:effectLst/>
        </p:spPr>
        <p:txBody>
          <a:bodyPr vert="horz" wrap="square" lIns="520536" tIns="723672" rIns="622104" bIns="469752" numCol="1" anchor="ctr" anchorCtr="0" compatLnSpc="1">
            <a:prstTxWarp prst="textNoShape">
              <a:avLst/>
            </a:prstTxWarp>
            <a:spAutoFit/>
          </a:bodyPr>
          <a:lstStyle/>
          <a:p>
            <a:pPr marL="228600" marR="0" lvl="0" indent="-228600" algn="l"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800" b="0" i="0" u="none" strike="noStrike" cap="none" normalizeH="0" baseline="0" dirty="0">
              <a:ln>
                <a:noFill/>
              </a:ln>
              <a:solidFill>
                <a:schemeClr val="tx1"/>
              </a:solidFill>
              <a:effectLst/>
              <a:latin typeface="Arial" pitchFamily="34" charset="0"/>
              <a:cs typeface="Arial" pitchFamily="34" charset="0"/>
            </a:endParaRPr>
          </a:p>
        </p:txBody>
      </p:sp>
      <p:pic>
        <p:nvPicPr>
          <p:cNvPr id="15" name="Picture 2" descr="MWBC shirt logo copy"/>
          <p:cNvPicPr>
            <a:picLocks noChangeAspect="1" noChangeArrowheads="1"/>
          </p:cNvPicPr>
          <p:nvPr/>
        </p:nvPicPr>
        <p:blipFill>
          <a:blip r:embed="rId3" cstate="print"/>
          <a:srcRect/>
          <a:stretch>
            <a:fillRect/>
          </a:stretch>
        </p:blipFill>
        <p:spPr bwMode="auto">
          <a:xfrm>
            <a:off x="0" y="1"/>
            <a:ext cx="2514597" cy="838200"/>
          </a:xfrm>
          <a:prstGeom prst="rect">
            <a:avLst/>
          </a:prstGeom>
          <a:noFill/>
        </p:spPr>
      </p:pic>
      <p:sp>
        <p:nvSpPr>
          <p:cNvPr id="10" name="TextBox 9"/>
          <p:cNvSpPr txBox="1"/>
          <p:nvPr/>
        </p:nvSpPr>
        <p:spPr>
          <a:xfrm>
            <a:off x="762000" y="2286000"/>
            <a:ext cx="7543800" cy="984885"/>
          </a:xfrm>
          <a:prstGeom prst="rect">
            <a:avLst/>
          </a:prstGeom>
          <a:noFill/>
        </p:spPr>
        <p:txBody>
          <a:bodyPr wrap="square" rtlCol="0">
            <a:spAutoFit/>
          </a:bodyPr>
          <a:lstStyle/>
          <a:p>
            <a:pPr marL="342900" indent="-342900"/>
            <a:endParaRPr lang="en-US" dirty="0"/>
          </a:p>
          <a:p>
            <a:pPr marL="342900" indent="-342900"/>
            <a:endParaRPr lang="en-US" sz="4000" dirty="0"/>
          </a:p>
        </p:txBody>
      </p:sp>
      <p:sp>
        <p:nvSpPr>
          <p:cNvPr id="16" name="Rectangle 15"/>
          <p:cNvSpPr/>
          <p:nvPr/>
        </p:nvSpPr>
        <p:spPr>
          <a:xfrm>
            <a:off x="304800" y="1600200"/>
            <a:ext cx="8686800" cy="1138773"/>
          </a:xfrm>
          <a:prstGeom prst="rect">
            <a:avLst/>
          </a:prstGeom>
        </p:spPr>
        <p:txBody>
          <a:bodyPr wrap="square">
            <a:spAutoFit/>
          </a:bodyPr>
          <a:lstStyle/>
          <a:p>
            <a:pPr>
              <a:buFont typeface="Arial" pitchFamily="34" charset="0"/>
              <a:buChar char="•"/>
            </a:pPr>
            <a:endParaRPr lang="en-US" sz="2400" dirty="0"/>
          </a:p>
          <a:p>
            <a:r>
              <a:rPr lang="en-US" sz="2400" dirty="0"/>
              <a:t> </a:t>
            </a:r>
          </a:p>
          <a:p>
            <a:pPr>
              <a:buFont typeface="Arial" pitchFamily="34" charset="0"/>
              <a:buChar char="•"/>
            </a:pPr>
            <a:endParaRPr lang="en-US" sz="20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228600" y="1219200"/>
            <a:ext cx="8610600" cy="5638800"/>
          </a:xfrm>
        </p:spPr>
        <p:txBody>
          <a:bodyPr>
            <a:normAutofit lnSpcReduction="10000"/>
          </a:bodyPr>
          <a:lstStyle/>
          <a:p>
            <a:pPr algn="l"/>
            <a:r>
              <a:rPr lang="en-US" dirty="0"/>
              <a:t>﻿	</a:t>
            </a:r>
            <a:r>
              <a:rPr lang="en-US" sz="2800" b="1" dirty="0">
                <a:solidFill>
                  <a:schemeClr val="tx1"/>
                </a:solidFill>
              </a:rPr>
              <a:t>State Sales Tax Exemption and 501(c)(3)</a:t>
            </a:r>
            <a:r>
              <a:rPr lang="en-US" sz="2800" dirty="0">
                <a:solidFill>
                  <a:schemeClr val="tx1"/>
                </a:solidFill>
              </a:rPr>
              <a:t> – You will need both of these.  The state sales tax exemption allows you to make purchases without paying the state sales tax on those items.  The 501(c)(3) is recognition by the federal government that you are a non-profit organization. You will need this to be able to give your members a tax deduction for their contributions to the church. There will also be other legal implications relating to having a 501(c)(3) non-profit status.</a:t>
            </a:r>
          </a:p>
          <a:p>
            <a:pPr algn="l"/>
            <a:endParaRPr lang="en-US" sz="1500" dirty="0">
              <a:solidFill>
                <a:schemeClr val="tx1"/>
              </a:solidFill>
            </a:endParaRPr>
          </a:p>
          <a:p>
            <a:pPr algn="l"/>
            <a:r>
              <a:rPr lang="en-US" sz="2800" dirty="0">
                <a:solidFill>
                  <a:schemeClr val="tx1"/>
                </a:solidFill>
              </a:rPr>
              <a:t>The 501(c)(3) can be obtained through the MWBC. It will state that the church is exempt under a 501(c)(3) group exemption issued to the Convention, which covers all churches affiliated with the convention.</a:t>
            </a:r>
          </a:p>
        </p:txBody>
      </p:sp>
      <p:sp>
        <p:nvSpPr>
          <p:cNvPr id="6" name="Rectangle 2"/>
          <p:cNvSpPr txBox="1">
            <a:spLocks noChangeArrowheads="1"/>
          </p:cNvSpPr>
          <p:nvPr/>
        </p:nvSpPr>
        <p:spPr>
          <a:xfrm>
            <a:off x="304800" y="1066800"/>
            <a:ext cx="8305800" cy="5638800"/>
          </a:xfrm>
          <a:prstGeom prst="rect">
            <a:avLst/>
          </a:prstGeom>
        </p:spPr>
        <p:txBody>
          <a:bodyPr vert="horz" lIns="0" rIns="18288">
            <a:normAutofit/>
          </a:bodyPr>
          <a:lstStyle/>
          <a:p>
            <a:pPr marL="0" marR="45720" lvl="0" indent="0" defTabSz="914400" rtl="0" eaLnBrk="1" fontAlgn="auto" latinLnBrk="0" hangingPunct="1">
              <a:lnSpc>
                <a:spcPct val="80000"/>
              </a:lnSpc>
              <a:spcBef>
                <a:spcPct val="20000"/>
              </a:spcBef>
              <a:spcAft>
                <a:spcPts val="0"/>
              </a:spcAft>
              <a:buClr>
                <a:schemeClr val="accent3"/>
              </a:buClr>
              <a:buSzPct val="95000"/>
              <a:buFontTx/>
              <a:buNone/>
              <a:tabLst/>
              <a:defRPr/>
            </a:pPr>
            <a:r>
              <a:rPr kumimoji="0" lang="en-US" sz="2600" b="0" i="0" u="none" strike="noStrike" kern="1200" cap="none" spc="0" normalizeH="0" baseline="0" noProof="0" dirty="0">
                <a:ln>
                  <a:noFill/>
                </a:ln>
                <a:solidFill>
                  <a:srgbClr val="990033"/>
                </a:solidFill>
                <a:effectLst/>
                <a:uLnTx/>
                <a:uFillTx/>
                <a:latin typeface="+mn-lt"/>
                <a:ea typeface="+mn-ea"/>
                <a:cs typeface="+mn-cs"/>
              </a:rPr>
              <a:t>		</a:t>
            </a:r>
            <a:endParaRPr kumimoji="0" lang="en-US" sz="2400" b="0" i="0" u="none" strike="noStrike" kern="1200" cap="none" spc="0" normalizeH="0" baseline="0" noProof="0" dirty="0">
              <a:ln>
                <a:noFill/>
              </a:ln>
              <a:solidFill>
                <a:srgbClr val="990033"/>
              </a:solidFill>
              <a:effectLst/>
              <a:uLnTx/>
              <a:uFillTx/>
              <a:latin typeface="+mn-lt"/>
              <a:ea typeface="+mn-ea"/>
              <a:cs typeface="+mn-cs"/>
            </a:endParaRPr>
          </a:p>
        </p:txBody>
      </p:sp>
      <p:sp>
        <p:nvSpPr>
          <p:cNvPr id="7" name="Rectangle 2"/>
          <p:cNvSpPr txBox="1">
            <a:spLocks noChangeArrowheads="1"/>
          </p:cNvSpPr>
          <p:nvPr/>
        </p:nvSpPr>
        <p:spPr>
          <a:xfrm>
            <a:off x="533400" y="1143000"/>
            <a:ext cx="7772400" cy="5334000"/>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Tx/>
              <a:buNone/>
              <a:tabLst/>
              <a:defRPr/>
            </a:pPr>
            <a:endParaRPr kumimoji="0" lang="en-US" sz="2800" b="0" i="0" u="none" strike="noStrike" kern="1200" cap="none" spc="0" normalizeH="0" baseline="0" noProof="0" dirty="0">
              <a:ln>
                <a:noFill/>
              </a:ln>
              <a:solidFill>
                <a:srgbClr val="990033"/>
              </a:solidFill>
              <a:effectLst/>
              <a:uLnTx/>
              <a:uFillTx/>
              <a:latin typeface="+mn-lt"/>
              <a:ea typeface="+mn-ea"/>
              <a:cs typeface="+mn-cs"/>
            </a:endParaRPr>
          </a:p>
        </p:txBody>
      </p:sp>
      <p:sp>
        <p:nvSpPr>
          <p:cNvPr id="35841" name="Rectangle 1"/>
          <p:cNvSpPr>
            <a:spLocks noChangeArrowheads="1"/>
          </p:cNvSpPr>
          <p:nvPr/>
        </p:nvSpPr>
        <p:spPr bwMode="auto">
          <a:xfrm>
            <a:off x="0" y="1699948"/>
            <a:ext cx="12807823" cy="3159460"/>
          </a:xfrm>
          <a:prstGeom prst="rect">
            <a:avLst/>
          </a:prstGeom>
          <a:noFill/>
          <a:ln w="9525">
            <a:noFill/>
            <a:miter lim="800000"/>
            <a:headEnd/>
            <a:tailEnd/>
          </a:ln>
          <a:effectLst/>
        </p:spPr>
        <p:txBody>
          <a:bodyPr vert="horz" wrap="square" lIns="520536" tIns="723672" rIns="622104" bIns="469752" numCol="1" anchor="ctr" anchorCtr="0" compatLnSpc="1">
            <a:prstTxWarp prst="textNoShape">
              <a:avLst/>
            </a:prstTxWarp>
            <a:spAutoFit/>
          </a:bodyPr>
          <a:lstStyle/>
          <a:p>
            <a:pPr marL="228600" marR="0" lvl="0" indent="-228600" algn="l"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800" b="0" i="0" u="none" strike="noStrike" cap="none" normalizeH="0" baseline="0" dirty="0">
              <a:ln>
                <a:noFill/>
              </a:ln>
              <a:solidFill>
                <a:schemeClr val="tx1"/>
              </a:solidFill>
              <a:effectLst/>
              <a:latin typeface="Arial" pitchFamily="34" charset="0"/>
              <a:cs typeface="Arial" pitchFamily="34" charset="0"/>
            </a:endParaRPr>
          </a:p>
        </p:txBody>
      </p:sp>
      <p:pic>
        <p:nvPicPr>
          <p:cNvPr id="15" name="Picture 2" descr="MWBC shirt logo copy"/>
          <p:cNvPicPr>
            <a:picLocks noChangeAspect="1" noChangeArrowheads="1"/>
          </p:cNvPicPr>
          <p:nvPr/>
        </p:nvPicPr>
        <p:blipFill>
          <a:blip r:embed="rId3" cstate="print"/>
          <a:srcRect/>
          <a:stretch>
            <a:fillRect/>
          </a:stretch>
        </p:blipFill>
        <p:spPr bwMode="auto">
          <a:xfrm>
            <a:off x="0" y="1"/>
            <a:ext cx="2514597" cy="838200"/>
          </a:xfrm>
          <a:prstGeom prst="rect">
            <a:avLst/>
          </a:prstGeom>
          <a:noFill/>
        </p:spPr>
      </p:pic>
      <p:sp>
        <p:nvSpPr>
          <p:cNvPr id="10" name="TextBox 9"/>
          <p:cNvSpPr txBox="1"/>
          <p:nvPr/>
        </p:nvSpPr>
        <p:spPr>
          <a:xfrm>
            <a:off x="762000" y="2286000"/>
            <a:ext cx="7543800" cy="984885"/>
          </a:xfrm>
          <a:prstGeom prst="rect">
            <a:avLst/>
          </a:prstGeom>
          <a:noFill/>
        </p:spPr>
        <p:txBody>
          <a:bodyPr wrap="square" rtlCol="0">
            <a:spAutoFit/>
          </a:bodyPr>
          <a:lstStyle/>
          <a:p>
            <a:pPr marL="342900" indent="-342900"/>
            <a:endParaRPr lang="en-US" dirty="0"/>
          </a:p>
          <a:p>
            <a:pPr marL="342900" indent="-342900"/>
            <a:endParaRPr lang="en-US" sz="4000" dirty="0"/>
          </a:p>
        </p:txBody>
      </p:sp>
      <p:sp>
        <p:nvSpPr>
          <p:cNvPr id="16" name="Rectangle 15"/>
          <p:cNvSpPr/>
          <p:nvPr/>
        </p:nvSpPr>
        <p:spPr>
          <a:xfrm>
            <a:off x="304800" y="1600200"/>
            <a:ext cx="8686800" cy="1138773"/>
          </a:xfrm>
          <a:prstGeom prst="rect">
            <a:avLst/>
          </a:prstGeom>
        </p:spPr>
        <p:txBody>
          <a:bodyPr wrap="square">
            <a:spAutoFit/>
          </a:bodyPr>
          <a:lstStyle/>
          <a:p>
            <a:pPr>
              <a:buFont typeface="Arial" pitchFamily="34" charset="0"/>
              <a:buChar char="•"/>
            </a:pPr>
            <a:endParaRPr lang="en-US" sz="2400" dirty="0"/>
          </a:p>
          <a:p>
            <a:r>
              <a:rPr lang="en-US" sz="2400" dirty="0"/>
              <a:t> </a:t>
            </a:r>
          </a:p>
          <a:p>
            <a:pPr>
              <a:buFont typeface="Arial" pitchFamily="34" charset="0"/>
              <a:buChar char="•"/>
            </a:pPr>
            <a:endParaRPr lang="en-US" sz="20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228600" y="1219200"/>
            <a:ext cx="8610600" cy="5638800"/>
          </a:xfrm>
        </p:spPr>
        <p:txBody>
          <a:bodyPr>
            <a:normAutofit/>
          </a:bodyPr>
          <a:lstStyle/>
          <a:p>
            <a:pPr algn="l"/>
            <a:r>
              <a:rPr lang="en-US" dirty="0"/>
              <a:t>﻿</a:t>
            </a:r>
            <a:r>
              <a:rPr lang="en-US" sz="2800" b="1" dirty="0">
                <a:solidFill>
                  <a:schemeClr val="tx1"/>
                </a:solidFill>
              </a:rPr>
              <a:t>Employment Eligibility Forms</a:t>
            </a:r>
            <a:r>
              <a:rPr lang="en-US" sz="2800" dirty="0">
                <a:solidFill>
                  <a:schemeClr val="tx1"/>
                </a:solidFill>
              </a:rPr>
              <a:t> – The church must complete and retain I‑9 (Employment Eligibility Verification) forms for all staff and people employed by the congregation.  Failure to do so may bring about embarrassing and very costly legal action.</a:t>
            </a:r>
          </a:p>
          <a:p>
            <a:r>
              <a:rPr lang="en-US" sz="2800" dirty="0"/>
              <a:t> </a:t>
            </a:r>
          </a:p>
          <a:p>
            <a:pPr algn="l"/>
            <a:r>
              <a:rPr lang="en-US" sz="2800" b="1" dirty="0">
                <a:solidFill>
                  <a:schemeClr val="tx1"/>
                </a:solidFill>
              </a:rPr>
              <a:t>Employee Tax and Employment Records</a:t>
            </a:r>
            <a:r>
              <a:rPr lang="en-US" sz="2800" dirty="0">
                <a:solidFill>
                  <a:schemeClr val="tx1"/>
                </a:solidFill>
              </a:rPr>
              <a:t> – Each church employee should complete a W‑4 form.  The church must maintain these forms in a permanent file.  The church must provide W‑2 forms for all staff and employees, and 1099 forms for all contract workers receiving $600 or more in a year.</a:t>
            </a:r>
          </a:p>
          <a:p>
            <a:pPr algn="l"/>
            <a:endParaRPr lang="en-US" sz="2800" dirty="0">
              <a:solidFill>
                <a:schemeClr val="tx1"/>
              </a:solidFill>
            </a:endParaRPr>
          </a:p>
        </p:txBody>
      </p:sp>
      <p:sp>
        <p:nvSpPr>
          <p:cNvPr id="6" name="Rectangle 2"/>
          <p:cNvSpPr txBox="1">
            <a:spLocks noChangeArrowheads="1"/>
          </p:cNvSpPr>
          <p:nvPr/>
        </p:nvSpPr>
        <p:spPr>
          <a:xfrm>
            <a:off x="304800" y="1066800"/>
            <a:ext cx="8305800" cy="5638800"/>
          </a:xfrm>
          <a:prstGeom prst="rect">
            <a:avLst/>
          </a:prstGeom>
        </p:spPr>
        <p:txBody>
          <a:bodyPr vert="horz" lIns="0" rIns="18288">
            <a:normAutofit/>
          </a:bodyPr>
          <a:lstStyle/>
          <a:p>
            <a:pPr marL="0" marR="45720" lvl="0" indent="0" defTabSz="914400" rtl="0" eaLnBrk="1" fontAlgn="auto" latinLnBrk="0" hangingPunct="1">
              <a:lnSpc>
                <a:spcPct val="80000"/>
              </a:lnSpc>
              <a:spcBef>
                <a:spcPct val="20000"/>
              </a:spcBef>
              <a:spcAft>
                <a:spcPts val="0"/>
              </a:spcAft>
              <a:buClr>
                <a:schemeClr val="accent3"/>
              </a:buClr>
              <a:buSzPct val="95000"/>
              <a:buFontTx/>
              <a:buNone/>
              <a:tabLst/>
              <a:defRPr/>
            </a:pPr>
            <a:r>
              <a:rPr kumimoji="0" lang="en-US" sz="2600" b="0" i="0" u="none" strike="noStrike" kern="1200" cap="none" spc="0" normalizeH="0" baseline="0" noProof="0" dirty="0">
                <a:ln>
                  <a:noFill/>
                </a:ln>
                <a:solidFill>
                  <a:srgbClr val="990033"/>
                </a:solidFill>
                <a:effectLst/>
                <a:uLnTx/>
                <a:uFillTx/>
                <a:latin typeface="+mn-lt"/>
                <a:ea typeface="+mn-ea"/>
                <a:cs typeface="+mn-cs"/>
              </a:rPr>
              <a:t>		</a:t>
            </a:r>
            <a:endParaRPr kumimoji="0" lang="en-US" sz="2400" b="0" i="0" u="none" strike="noStrike" kern="1200" cap="none" spc="0" normalizeH="0" baseline="0" noProof="0" dirty="0">
              <a:ln>
                <a:noFill/>
              </a:ln>
              <a:solidFill>
                <a:srgbClr val="990033"/>
              </a:solidFill>
              <a:effectLst/>
              <a:uLnTx/>
              <a:uFillTx/>
              <a:latin typeface="+mn-lt"/>
              <a:ea typeface="+mn-ea"/>
              <a:cs typeface="+mn-cs"/>
            </a:endParaRPr>
          </a:p>
        </p:txBody>
      </p:sp>
      <p:sp>
        <p:nvSpPr>
          <p:cNvPr id="7" name="Rectangle 2"/>
          <p:cNvSpPr txBox="1">
            <a:spLocks noChangeArrowheads="1"/>
          </p:cNvSpPr>
          <p:nvPr/>
        </p:nvSpPr>
        <p:spPr>
          <a:xfrm>
            <a:off x="533400" y="1143000"/>
            <a:ext cx="7772400" cy="5334000"/>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Tx/>
              <a:buNone/>
              <a:tabLst/>
              <a:defRPr/>
            </a:pPr>
            <a:endParaRPr kumimoji="0" lang="en-US" sz="2800" b="0" i="0" u="none" strike="noStrike" kern="1200" cap="none" spc="0" normalizeH="0" baseline="0" noProof="0" dirty="0">
              <a:ln>
                <a:noFill/>
              </a:ln>
              <a:solidFill>
                <a:srgbClr val="990033"/>
              </a:solidFill>
              <a:effectLst/>
              <a:uLnTx/>
              <a:uFillTx/>
              <a:latin typeface="+mn-lt"/>
              <a:ea typeface="+mn-ea"/>
              <a:cs typeface="+mn-cs"/>
            </a:endParaRPr>
          </a:p>
        </p:txBody>
      </p:sp>
      <p:sp>
        <p:nvSpPr>
          <p:cNvPr id="35841" name="Rectangle 1"/>
          <p:cNvSpPr>
            <a:spLocks noChangeArrowheads="1"/>
          </p:cNvSpPr>
          <p:nvPr/>
        </p:nvSpPr>
        <p:spPr bwMode="auto">
          <a:xfrm>
            <a:off x="0" y="1699948"/>
            <a:ext cx="12807823" cy="3159460"/>
          </a:xfrm>
          <a:prstGeom prst="rect">
            <a:avLst/>
          </a:prstGeom>
          <a:noFill/>
          <a:ln w="9525">
            <a:noFill/>
            <a:miter lim="800000"/>
            <a:headEnd/>
            <a:tailEnd/>
          </a:ln>
          <a:effectLst/>
        </p:spPr>
        <p:txBody>
          <a:bodyPr vert="horz" wrap="square" lIns="520536" tIns="723672" rIns="622104" bIns="469752" numCol="1" anchor="ctr" anchorCtr="0" compatLnSpc="1">
            <a:prstTxWarp prst="textNoShape">
              <a:avLst/>
            </a:prstTxWarp>
            <a:spAutoFit/>
          </a:bodyPr>
          <a:lstStyle/>
          <a:p>
            <a:pPr marL="228600" marR="0" lvl="0" indent="-228600" algn="l"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800" b="0" i="0" u="none" strike="noStrike" cap="none" normalizeH="0" baseline="0" dirty="0">
              <a:ln>
                <a:noFill/>
              </a:ln>
              <a:solidFill>
                <a:schemeClr val="tx1"/>
              </a:solidFill>
              <a:effectLst/>
              <a:latin typeface="Arial" pitchFamily="34" charset="0"/>
              <a:cs typeface="Arial" pitchFamily="34" charset="0"/>
            </a:endParaRPr>
          </a:p>
        </p:txBody>
      </p:sp>
      <p:pic>
        <p:nvPicPr>
          <p:cNvPr id="15" name="Picture 2" descr="MWBC shirt logo copy"/>
          <p:cNvPicPr>
            <a:picLocks noChangeAspect="1" noChangeArrowheads="1"/>
          </p:cNvPicPr>
          <p:nvPr/>
        </p:nvPicPr>
        <p:blipFill>
          <a:blip r:embed="rId3" cstate="print"/>
          <a:srcRect/>
          <a:stretch>
            <a:fillRect/>
          </a:stretch>
        </p:blipFill>
        <p:spPr bwMode="auto">
          <a:xfrm>
            <a:off x="0" y="1"/>
            <a:ext cx="2514597" cy="838200"/>
          </a:xfrm>
          <a:prstGeom prst="rect">
            <a:avLst/>
          </a:prstGeom>
          <a:noFill/>
        </p:spPr>
      </p:pic>
      <p:sp>
        <p:nvSpPr>
          <p:cNvPr id="10" name="TextBox 9"/>
          <p:cNvSpPr txBox="1"/>
          <p:nvPr/>
        </p:nvSpPr>
        <p:spPr>
          <a:xfrm>
            <a:off x="762000" y="2286000"/>
            <a:ext cx="7543800" cy="984885"/>
          </a:xfrm>
          <a:prstGeom prst="rect">
            <a:avLst/>
          </a:prstGeom>
          <a:noFill/>
        </p:spPr>
        <p:txBody>
          <a:bodyPr wrap="square" rtlCol="0">
            <a:spAutoFit/>
          </a:bodyPr>
          <a:lstStyle/>
          <a:p>
            <a:pPr marL="342900" indent="-342900"/>
            <a:endParaRPr lang="en-US" dirty="0"/>
          </a:p>
          <a:p>
            <a:pPr marL="342900" indent="-342900"/>
            <a:endParaRPr lang="en-US" sz="4000" dirty="0"/>
          </a:p>
        </p:txBody>
      </p:sp>
      <p:sp>
        <p:nvSpPr>
          <p:cNvPr id="16" name="Rectangle 15"/>
          <p:cNvSpPr/>
          <p:nvPr/>
        </p:nvSpPr>
        <p:spPr>
          <a:xfrm>
            <a:off x="304800" y="1600200"/>
            <a:ext cx="8686800" cy="1138773"/>
          </a:xfrm>
          <a:prstGeom prst="rect">
            <a:avLst/>
          </a:prstGeom>
        </p:spPr>
        <p:txBody>
          <a:bodyPr wrap="square">
            <a:spAutoFit/>
          </a:bodyPr>
          <a:lstStyle/>
          <a:p>
            <a:pPr>
              <a:buFont typeface="Arial" pitchFamily="34" charset="0"/>
              <a:buChar char="•"/>
            </a:pPr>
            <a:endParaRPr lang="en-US" sz="2400" dirty="0"/>
          </a:p>
          <a:p>
            <a:r>
              <a:rPr lang="en-US" sz="2400" dirty="0"/>
              <a:t> </a:t>
            </a:r>
          </a:p>
          <a:p>
            <a:pPr>
              <a:buFont typeface="Arial" pitchFamily="34" charset="0"/>
              <a:buChar char="•"/>
            </a:pPr>
            <a:endParaRPr lang="en-US" sz="20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228600" y="1524000"/>
            <a:ext cx="8610600" cy="5638800"/>
          </a:xfrm>
        </p:spPr>
        <p:txBody>
          <a:bodyPr>
            <a:normAutofit/>
          </a:bodyPr>
          <a:lstStyle/>
          <a:p>
            <a:pPr algn="l"/>
            <a:r>
              <a:rPr lang="en-US" dirty="0"/>
              <a:t>﻿</a:t>
            </a:r>
            <a:r>
              <a:rPr lang="en-US" sz="2800" b="1" dirty="0">
                <a:solidFill>
                  <a:schemeClr val="tx1"/>
                </a:solidFill>
              </a:rPr>
              <a:t>Directors and Officers Insurance Coverage</a:t>
            </a:r>
            <a:r>
              <a:rPr lang="en-US" sz="2800" dirty="0">
                <a:solidFill>
                  <a:schemeClr val="tx1"/>
                </a:solidFill>
              </a:rPr>
              <a:t> – You likely have insurance for your property, but you may not be aware of the need to insure the leaders of the church - the pastor and other officers.  This insurance protects them financially in the event of a lawsuit against them based on their role as officers of the church. The coverage costs about $300 a year.</a:t>
            </a:r>
          </a:p>
          <a:p>
            <a:pPr algn="l"/>
            <a:endParaRPr lang="en-US" sz="2800" dirty="0">
              <a:solidFill>
                <a:schemeClr val="tx1"/>
              </a:solidFill>
            </a:endParaRPr>
          </a:p>
        </p:txBody>
      </p:sp>
      <p:sp>
        <p:nvSpPr>
          <p:cNvPr id="6" name="Rectangle 2"/>
          <p:cNvSpPr txBox="1">
            <a:spLocks noChangeArrowheads="1"/>
          </p:cNvSpPr>
          <p:nvPr/>
        </p:nvSpPr>
        <p:spPr>
          <a:xfrm>
            <a:off x="304800" y="1066800"/>
            <a:ext cx="8305800" cy="5638800"/>
          </a:xfrm>
          <a:prstGeom prst="rect">
            <a:avLst/>
          </a:prstGeom>
        </p:spPr>
        <p:txBody>
          <a:bodyPr vert="horz" lIns="0" rIns="18288">
            <a:normAutofit/>
          </a:bodyPr>
          <a:lstStyle/>
          <a:p>
            <a:pPr marL="0" marR="45720" lvl="0" indent="0" defTabSz="914400" rtl="0" eaLnBrk="1" fontAlgn="auto" latinLnBrk="0" hangingPunct="1">
              <a:lnSpc>
                <a:spcPct val="80000"/>
              </a:lnSpc>
              <a:spcBef>
                <a:spcPct val="20000"/>
              </a:spcBef>
              <a:spcAft>
                <a:spcPts val="0"/>
              </a:spcAft>
              <a:buClr>
                <a:schemeClr val="accent3"/>
              </a:buClr>
              <a:buSzPct val="95000"/>
              <a:buFontTx/>
              <a:buNone/>
              <a:tabLst/>
              <a:defRPr/>
            </a:pPr>
            <a:r>
              <a:rPr kumimoji="0" lang="en-US" sz="2600" b="0" i="0" u="none" strike="noStrike" kern="1200" cap="none" spc="0" normalizeH="0" baseline="0" noProof="0" dirty="0">
                <a:ln>
                  <a:noFill/>
                </a:ln>
                <a:solidFill>
                  <a:srgbClr val="990033"/>
                </a:solidFill>
                <a:effectLst/>
                <a:uLnTx/>
                <a:uFillTx/>
                <a:latin typeface="+mn-lt"/>
                <a:ea typeface="+mn-ea"/>
                <a:cs typeface="+mn-cs"/>
              </a:rPr>
              <a:t>		</a:t>
            </a:r>
            <a:endParaRPr kumimoji="0" lang="en-US" sz="2400" b="0" i="0" u="none" strike="noStrike" kern="1200" cap="none" spc="0" normalizeH="0" baseline="0" noProof="0" dirty="0">
              <a:ln>
                <a:noFill/>
              </a:ln>
              <a:solidFill>
                <a:srgbClr val="990033"/>
              </a:solidFill>
              <a:effectLst/>
              <a:uLnTx/>
              <a:uFillTx/>
              <a:latin typeface="+mn-lt"/>
              <a:ea typeface="+mn-ea"/>
              <a:cs typeface="+mn-cs"/>
            </a:endParaRPr>
          </a:p>
        </p:txBody>
      </p:sp>
      <p:sp>
        <p:nvSpPr>
          <p:cNvPr id="7" name="Rectangle 2"/>
          <p:cNvSpPr txBox="1">
            <a:spLocks noChangeArrowheads="1"/>
          </p:cNvSpPr>
          <p:nvPr/>
        </p:nvSpPr>
        <p:spPr>
          <a:xfrm>
            <a:off x="533400" y="1143000"/>
            <a:ext cx="7772400" cy="5334000"/>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Tx/>
              <a:buNone/>
              <a:tabLst/>
              <a:defRPr/>
            </a:pPr>
            <a:endParaRPr kumimoji="0" lang="en-US" sz="2800" b="0" i="0" u="none" strike="noStrike" kern="1200" cap="none" spc="0" normalizeH="0" baseline="0" noProof="0" dirty="0">
              <a:ln>
                <a:noFill/>
              </a:ln>
              <a:solidFill>
                <a:srgbClr val="990033"/>
              </a:solidFill>
              <a:effectLst/>
              <a:uLnTx/>
              <a:uFillTx/>
              <a:latin typeface="+mn-lt"/>
              <a:ea typeface="+mn-ea"/>
              <a:cs typeface="+mn-cs"/>
            </a:endParaRPr>
          </a:p>
        </p:txBody>
      </p:sp>
      <p:sp>
        <p:nvSpPr>
          <p:cNvPr id="35841" name="Rectangle 1"/>
          <p:cNvSpPr>
            <a:spLocks noChangeArrowheads="1"/>
          </p:cNvSpPr>
          <p:nvPr/>
        </p:nvSpPr>
        <p:spPr bwMode="auto">
          <a:xfrm>
            <a:off x="0" y="1699948"/>
            <a:ext cx="12807823" cy="3159460"/>
          </a:xfrm>
          <a:prstGeom prst="rect">
            <a:avLst/>
          </a:prstGeom>
          <a:noFill/>
          <a:ln w="9525">
            <a:noFill/>
            <a:miter lim="800000"/>
            <a:headEnd/>
            <a:tailEnd/>
          </a:ln>
          <a:effectLst/>
        </p:spPr>
        <p:txBody>
          <a:bodyPr vert="horz" wrap="square" lIns="520536" tIns="723672" rIns="622104" bIns="469752" numCol="1" anchor="ctr" anchorCtr="0" compatLnSpc="1">
            <a:prstTxWarp prst="textNoShape">
              <a:avLst/>
            </a:prstTxWarp>
            <a:spAutoFit/>
          </a:bodyPr>
          <a:lstStyle/>
          <a:p>
            <a:pPr marL="228600" marR="0" lvl="0" indent="-228600" algn="l"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800" b="0" i="0" u="none" strike="noStrike" cap="none" normalizeH="0" baseline="0" dirty="0">
              <a:ln>
                <a:noFill/>
              </a:ln>
              <a:solidFill>
                <a:schemeClr val="tx1"/>
              </a:solidFill>
              <a:effectLst/>
              <a:latin typeface="Arial" pitchFamily="34" charset="0"/>
              <a:cs typeface="Arial" pitchFamily="34" charset="0"/>
            </a:endParaRPr>
          </a:p>
        </p:txBody>
      </p:sp>
      <p:pic>
        <p:nvPicPr>
          <p:cNvPr id="15" name="Picture 2" descr="MWBC shirt logo copy"/>
          <p:cNvPicPr>
            <a:picLocks noChangeAspect="1" noChangeArrowheads="1"/>
          </p:cNvPicPr>
          <p:nvPr/>
        </p:nvPicPr>
        <p:blipFill>
          <a:blip r:embed="rId3" cstate="print"/>
          <a:srcRect/>
          <a:stretch>
            <a:fillRect/>
          </a:stretch>
        </p:blipFill>
        <p:spPr bwMode="auto">
          <a:xfrm>
            <a:off x="0" y="1"/>
            <a:ext cx="2514597" cy="838200"/>
          </a:xfrm>
          <a:prstGeom prst="rect">
            <a:avLst/>
          </a:prstGeom>
          <a:noFill/>
        </p:spPr>
      </p:pic>
      <p:sp>
        <p:nvSpPr>
          <p:cNvPr id="10" name="TextBox 9"/>
          <p:cNvSpPr txBox="1"/>
          <p:nvPr/>
        </p:nvSpPr>
        <p:spPr>
          <a:xfrm>
            <a:off x="762000" y="2286000"/>
            <a:ext cx="7543800" cy="984885"/>
          </a:xfrm>
          <a:prstGeom prst="rect">
            <a:avLst/>
          </a:prstGeom>
          <a:noFill/>
        </p:spPr>
        <p:txBody>
          <a:bodyPr wrap="square" rtlCol="0">
            <a:spAutoFit/>
          </a:bodyPr>
          <a:lstStyle/>
          <a:p>
            <a:pPr marL="342900" indent="-342900"/>
            <a:endParaRPr lang="en-US" dirty="0"/>
          </a:p>
          <a:p>
            <a:pPr marL="342900" indent="-342900"/>
            <a:endParaRPr lang="en-US" sz="4000" dirty="0"/>
          </a:p>
        </p:txBody>
      </p:sp>
      <p:sp>
        <p:nvSpPr>
          <p:cNvPr id="16" name="Rectangle 15"/>
          <p:cNvSpPr/>
          <p:nvPr/>
        </p:nvSpPr>
        <p:spPr>
          <a:xfrm>
            <a:off x="304800" y="1600200"/>
            <a:ext cx="8686800" cy="1138773"/>
          </a:xfrm>
          <a:prstGeom prst="rect">
            <a:avLst/>
          </a:prstGeom>
        </p:spPr>
        <p:txBody>
          <a:bodyPr wrap="square">
            <a:spAutoFit/>
          </a:bodyPr>
          <a:lstStyle/>
          <a:p>
            <a:pPr>
              <a:buFont typeface="Arial" pitchFamily="34" charset="0"/>
              <a:buChar char="•"/>
            </a:pPr>
            <a:endParaRPr lang="en-US" sz="2400" dirty="0"/>
          </a:p>
          <a:p>
            <a:r>
              <a:rPr lang="en-US" sz="2400" dirty="0"/>
              <a:t> </a:t>
            </a:r>
          </a:p>
          <a:p>
            <a:pPr>
              <a:buFont typeface="Arial" pitchFamily="34" charset="0"/>
              <a:buChar char="•"/>
            </a:pPr>
            <a:endParaRPr lang="en-US" sz="20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152400" y="1066800"/>
            <a:ext cx="8610600" cy="5638800"/>
          </a:xfrm>
        </p:spPr>
        <p:txBody>
          <a:bodyPr>
            <a:normAutofit lnSpcReduction="10000"/>
          </a:bodyPr>
          <a:lstStyle/>
          <a:p>
            <a:pPr algn="l"/>
            <a:r>
              <a:rPr lang="en-US" dirty="0"/>
              <a:t>﻿</a:t>
            </a:r>
            <a:r>
              <a:rPr lang="en-US" sz="2800" b="1" dirty="0">
                <a:solidFill>
                  <a:schemeClr val="tx1"/>
                </a:solidFill>
              </a:rPr>
              <a:t>Worker’s Compensation</a:t>
            </a:r>
            <a:r>
              <a:rPr lang="en-US" sz="2800" dirty="0">
                <a:solidFill>
                  <a:schemeClr val="tx1"/>
                </a:solidFill>
              </a:rPr>
              <a:t> – The state of Minnesota requires all organizations to have worker’s compensation for any of its paid employees, whether full time or part time.  Worker’s compensation insurance protects the worker in the event he/she is injured or becomes ill while in the employ of the organization and provides compensation for their injuries or illness.  One Minnesota church with a part-time pastor thought they did not have to provide this benefit for its pastor. However, after the pastor was injured and applied for workmen’s compensation, the state discovered the church did not have the insurance and has fined the church $10,000 for failure to have the insurance.  The coverage costs about $300 a year.</a:t>
            </a:r>
          </a:p>
          <a:p>
            <a:pPr algn="l"/>
            <a:endParaRPr lang="en-US" sz="2800" dirty="0">
              <a:solidFill>
                <a:schemeClr val="tx1"/>
              </a:solidFill>
            </a:endParaRPr>
          </a:p>
          <a:p>
            <a:pPr algn="l"/>
            <a:endParaRPr lang="en-US" sz="2800" dirty="0">
              <a:solidFill>
                <a:schemeClr val="tx1"/>
              </a:solidFill>
            </a:endParaRPr>
          </a:p>
        </p:txBody>
      </p:sp>
      <p:sp>
        <p:nvSpPr>
          <p:cNvPr id="6" name="Rectangle 2"/>
          <p:cNvSpPr txBox="1">
            <a:spLocks noChangeArrowheads="1"/>
          </p:cNvSpPr>
          <p:nvPr/>
        </p:nvSpPr>
        <p:spPr>
          <a:xfrm>
            <a:off x="304800" y="1066800"/>
            <a:ext cx="8305800" cy="5638800"/>
          </a:xfrm>
          <a:prstGeom prst="rect">
            <a:avLst/>
          </a:prstGeom>
        </p:spPr>
        <p:txBody>
          <a:bodyPr vert="horz" lIns="0" rIns="18288">
            <a:normAutofit/>
          </a:bodyPr>
          <a:lstStyle/>
          <a:p>
            <a:pPr marL="0" marR="45720" lvl="0" indent="0" defTabSz="914400" rtl="0" eaLnBrk="1" fontAlgn="auto" latinLnBrk="0" hangingPunct="1">
              <a:lnSpc>
                <a:spcPct val="80000"/>
              </a:lnSpc>
              <a:spcBef>
                <a:spcPct val="20000"/>
              </a:spcBef>
              <a:spcAft>
                <a:spcPts val="0"/>
              </a:spcAft>
              <a:buClr>
                <a:schemeClr val="accent3"/>
              </a:buClr>
              <a:buSzPct val="95000"/>
              <a:buFontTx/>
              <a:buNone/>
              <a:tabLst/>
              <a:defRPr/>
            </a:pPr>
            <a:r>
              <a:rPr kumimoji="0" lang="en-US" sz="2600" b="0" i="0" u="none" strike="noStrike" kern="1200" cap="none" spc="0" normalizeH="0" baseline="0" noProof="0" dirty="0">
                <a:ln>
                  <a:noFill/>
                </a:ln>
                <a:solidFill>
                  <a:srgbClr val="990033"/>
                </a:solidFill>
                <a:effectLst/>
                <a:uLnTx/>
                <a:uFillTx/>
                <a:latin typeface="+mn-lt"/>
                <a:ea typeface="+mn-ea"/>
                <a:cs typeface="+mn-cs"/>
              </a:rPr>
              <a:t>		</a:t>
            </a:r>
            <a:endParaRPr kumimoji="0" lang="en-US" sz="2400" b="0" i="0" u="none" strike="noStrike" kern="1200" cap="none" spc="0" normalizeH="0" baseline="0" noProof="0" dirty="0">
              <a:ln>
                <a:noFill/>
              </a:ln>
              <a:solidFill>
                <a:srgbClr val="990033"/>
              </a:solidFill>
              <a:effectLst/>
              <a:uLnTx/>
              <a:uFillTx/>
              <a:latin typeface="+mn-lt"/>
              <a:ea typeface="+mn-ea"/>
              <a:cs typeface="+mn-cs"/>
            </a:endParaRPr>
          </a:p>
        </p:txBody>
      </p:sp>
      <p:sp>
        <p:nvSpPr>
          <p:cNvPr id="7" name="Rectangle 2"/>
          <p:cNvSpPr txBox="1">
            <a:spLocks noChangeArrowheads="1"/>
          </p:cNvSpPr>
          <p:nvPr/>
        </p:nvSpPr>
        <p:spPr>
          <a:xfrm>
            <a:off x="533400" y="1143000"/>
            <a:ext cx="7772400" cy="5334000"/>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Tx/>
              <a:buNone/>
              <a:tabLst/>
              <a:defRPr/>
            </a:pPr>
            <a:endParaRPr kumimoji="0" lang="en-US" sz="2800" b="0" i="0" u="none" strike="noStrike" kern="1200" cap="none" spc="0" normalizeH="0" baseline="0" noProof="0" dirty="0">
              <a:ln>
                <a:noFill/>
              </a:ln>
              <a:solidFill>
                <a:srgbClr val="990033"/>
              </a:solidFill>
              <a:effectLst/>
              <a:uLnTx/>
              <a:uFillTx/>
              <a:latin typeface="+mn-lt"/>
              <a:ea typeface="+mn-ea"/>
              <a:cs typeface="+mn-cs"/>
            </a:endParaRPr>
          </a:p>
        </p:txBody>
      </p:sp>
      <p:sp>
        <p:nvSpPr>
          <p:cNvPr id="35841" name="Rectangle 1"/>
          <p:cNvSpPr>
            <a:spLocks noChangeArrowheads="1"/>
          </p:cNvSpPr>
          <p:nvPr/>
        </p:nvSpPr>
        <p:spPr bwMode="auto">
          <a:xfrm>
            <a:off x="0" y="1699948"/>
            <a:ext cx="12807823" cy="3159460"/>
          </a:xfrm>
          <a:prstGeom prst="rect">
            <a:avLst/>
          </a:prstGeom>
          <a:noFill/>
          <a:ln w="9525">
            <a:noFill/>
            <a:miter lim="800000"/>
            <a:headEnd/>
            <a:tailEnd/>
          </a:ln>
          <a:effectLst/>
        </p:spPr>
        <p:txBody>
          <a:bodyPr vert="horz" wrap="square" lIns="520536" tIns="723672" rIns="622104" bIns="469752" numCol="1" anchor="ctr" anchorCtr="0" compatLnSpc="1">
            <a:prstTxWarp prst="textNoShape">
              <a:avLst/>
            </a:prstTxWarp>
            <a:spAutoFit/>
          </a:bodyPr>
          <a:lstStyle/>
          <a:p>
            <a:pPr marL="228600" marR="0" lvl="0" indent="-228600" algn="l"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800" b="0" i="0" u="none" strike="noStrike" cap="none" normalizeH="0" baseline="0" dirty="0">
              <a:ln>
                <a:noFill/>
              </a:ln>
              <a:solidFill>
                <a:schemeClr val="tx1"/>
              </a:solidFill>
              <a:effectLst/>
              <a:latin typeface="Arial" pitchFamily="34" charset="0"/>
              <a:cs typeface="Arial" pitchFamily="34" charset="0"/>
            </a:endParaRPr>
          </a:p>
        </p:txBody>
      </p:sp>
      <p:pic>
        <p:nvPicPr>
          <p:cNvPr id="15" name="Picture 2" descr="MWBC shirt logo copy"/>
          <p:cNvPicPr>
            <a:picLocks noChangeAspect="1" noChangeArrowheads="1"/>
          </p:cNvPicPr>
          <p:nvPr/>
        </p:nvPicPr>
        <p:blipFill>
          <a:blip r:embed="rId3" cstate="print"/>
          <a:srcRect/>
          <a:stretch>
            <a:fillRect/>
          </a:stretch>
        </p:blipFill>
        <p:spPr bwMode="auto">
          <a:xfrm>
            <a:off x="0" y="1"/>
            <a:ext cx="2514597" cy="838200"/>
          </a:xfrm>
          <a:prstGeom prst="rect">
            <a:avLst/>
          </a:prstGeom>
          <a:noFill/>
        </p:spPr>
      </p:pic>
      <p:sp>
        <p:nvSpPr>
          <p:cNvPr id="10" name="TextBox 9"/>
          <p:cNvSpPr txBox="1"/>
          <p:nvPr/>
        </p:nvSpPr>
        <p:spPr>
          <a:xfrm>
            <a:off x="762000" y="2286000"/>
            <a:ext cx="7543800" cy="984885"/>
          </a:xfrm>
          <a:prstGeom prst="rect">
            <a:avLst/>
          </a:prstGeom>
          <a:noFill/>
        </p:spPr>
        <p:txBody>
          <a:bodyPr wrap="square" rtlCol="0">
            <a:spAutoFit/>
          </a:bodyPr>
          <a:lstStyle/>
          <a:p>
            <a:pPr marL="342900" indent="-342900"/>
            <a:endParaRPr lang="en-US" dirty="0"/>
          </a:p>
          <a:p>
            <a:pPr marL="342900" indent="-342900"/>
            <a:endParaRPr lang="en-US" sz="4000" dirty="0"/>
          </a:p>
        </p:txBody>
      </p:sp>
      <p:sp>
        <p:nvSpPr>
          <p:cNvPr id="16" name="Rectangle 15"/>
          <p:cNvSpPr/>
          <p:nvPr/>
        </p:nvSpPr>
        <p:spPr>
          <a:xfrm>
            <a:off x="304800" y="1600200"/>
            <a:ext cx="8686800" cy="1138773"/>
          </a:xfrm>
          <a:prstGeom prst="rect">
            <a:avLst/>
          </a:prstGeom>
        </p:spPr>
        <p:txBody>
          <a:bodyPr wrap="square">
            <a:spAutoFit/>
          </a:bodyPr>
          <a:lstStyle/>
          <a:p>
            <a:pPr>
              <a:buFont typeface="Arial" pitchFamily="34" charset="0"/>
              <a:buChar char="•"/>
            </a:pPr>
            <a:endParaRPr lang="en-US" sz="2400" dirty="0"/>
          </a:p>
          <a:p>
            <a:r>
              <a:rPr lang="en-US" sz="2400" dirty="0"/>
              <a:t> </a:t>
            </a:r>
          </a:p>
          <a:p>
            <a:pPr>
              <a:buFont typeface="Arial" pitchFamily="34" charset="0"/>
              <a:buChar char="•"/>
            </a:pPr>
            <a:endParaRPr lang="en-US" sz="20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152400" y="1600200"/>
            <a:ext cx="8610600" cy="5638800"/>
          </a:xfrm>
        </p:spPr>
        <p:txBody>
          <a:bodyPr>
            <a:normAutofit/>
          </a:bodyPr>
          <a:lstStyle/>
          <a:p>
            <a:pPr algn="l"/>
            <a:r>
              <a:rPr lang="en-US" sz="2800" b="1" dirty="0">
                <a:solidFill>
                  <a:schemeClr val="tx1"/>
                </a:solidFill>
              </a:rPr>
              <a:t>Develop a responsible screening process for those working with preschoolers, children, and youth</a:t>
            </a:r>
            <a:r>
              <a:rPr lang="en-US" sz="2800" dirty="0">
                <a:solidFill>
                  <a:schemeClr val="tx1"/>
                </a:solidFill>
              </a:rPr>
              <a:t> – Background checks have become a reality for churches in the current atmosphere of legal actions regarding almost anything.  Some insurance companies will not provided insurance to churches that do not have a policy in place of making background checks of any staff member it hires along with its volunteers working with preschoolers, children and youth. </a:t>
            </a:r>
          </a:p>
          <a:p>
            <a:pPr algn="l"/>
            <a:endParaRPr lang="en-US" sz="2800" dirty="0">
              <a:solidFill>
                <a:schemeClr val="tx1"/>
              </a:solidFill>
            </a:endParaRPr>
          </a:p>
        </p:txBody>
      </p:sp>
      <p:sp>
        <p:nvSpPr>
          <p:cNvPr id="6" name="Rectangle 2"/>
          <p:cNvSpPr txBox="1">
            <a:spLocks noChangeArrowheads="1"/>
          </p:cNvSpPr>
          <p:nvPr/>
        </p:nvSpPr>
        <p:spPr>
          <a:xfrm>
            <a:off x="304800" y="1066800"/>
            <a:ext cx="8305800" cy="5638800"/>
          </a:xfrm>
          <a:prstGeom prst="rect">
            <a:avLst/>
          </a:prstGeom>
        </p:spPr>
        <p:txBody>
          <a:bodyPr vert="horz" lIns="0" rIns="18288">
            <a:normAutofit/>
          </a:bodyPr>
          <a:lstStyle/>
          <a:p>
            <a:pPr marL="0" marR="45720" lvl="0" indent="0" defTabSz="914400" rtl="0" eaLnBrk="1" fontAlgn="auto" latinLnBrk="0" hangingPunct="1">
              <a:lnSpc>
                <a:spcPct val="80000"/>
              </a:lnSpc>
              <a:spcBef>
                <a:spcPct val="20000"/>
              </a:spcBef>
              <a:spcAft>
                <a:spcPts val="0"/>
              </a:spcAft>
              <a:buClr>
                <a:schemeClr val="accent3"/>
              </a:buClr>
              <a:buSzPct val="95000"/>
              <a:buFontTx/>
              <a:buNone/>
              <a:tabLst/>
              <a:defRPr/>
            </a:pPr>
            <a:r>
              <a:rPr kumimoji="0" lang="en-US" sz="2600" b="0" i="0" u="none" strike="noStrike" kern="1200" cap="none" spc="0" normalizeH="0" baseline="0" noProof="0" dirty="0">
                <a:ln>
                  <a:noFill/>
                </a:ln>
                <a:solidFill>
                  <a:srgbClr val="990033"/>
                </a:solidFill>
                <a:effectLst/>
                <a:uLnTx/>
                <a:uFillTx/>
                <a:latin typeface="+mn-lt"/>
                <a:ea typeface="+mn-ea"/>
                <a:cs typeface="+mn-cs"/>
              </a:rPr>
              <a:t>		</a:t>
            </a:r>
            <a:endParaRPr kumimoji="0" lang="en-US" sz="2400" b="0" i="0" u="none" strike="noStrike" kern="1200" cap="none" spc="0" normalizeH="0" baseline="0" noProof="0" dirty="0">
              <a:ln>
                <a:noFill/>
              </a:ln>
              <a:solidFill>
                <a:srgbClr val="990033"/>
              </a:solidFill>
              <a:effectLst/>
              <a:uLnTx/>
              <a:uFillTx/>
              <a:latin typeface="+mn-lt"/>
              <a:ea typeface="+mn-ea"/>
              <a:cs typeface="+mn-cs"/>
            </a:endParaRPr>
          </a:p>
        </p:txBody>
      </p:sp>
      <p:sp>
        <p:nvSpPr>
          <p:cNvPr id="7" name="Rectangle 2"/>
          <p:cNvSpPr txBox="1">
            <a:spLocks noChangeArrowheads="1"/>
          </p:cNvSpPr>
          <p:nvPr/>
        </p:nvSpPr>
        <p:spPr>
          <a:xfrm>
            <a:off x="533400" y="1143000"/>
            <a:ext cx="7772400" cy="5334000"/>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Tx/>
              <a:buNone/>
              <a:tabLst/>
              <a:defRPr/>
            </a:pPr>
            <a:endParaRPr kumimoji="0" lang="en-US" sz="2800" b="0" i="0" u="none" strike="noStrike" kern="1200" cap="none" spc="0" normalizeH="0" baseline="0" noProof="0" dirty="0">
              <a:ln>
                <a:noFill/>
              </a:ln>
              <a:solidFill>
                <a:srgbClr val="990033"/>
              </a:solidFill>
              <a:effectLst/>
              <a:uLnTx/>
              <a:uFillTx/>
              <a:latin typeface="+mn-lt"/>
              <a:ea typeface="+mn-ea"/>
              <a:cs typeface="+mn-cs"/>
            </a:endParaRPr>
          </a:p>
        </p:txBody>
      </p:sp>
      <p:sp>
        <p:nvSpPr>
          <p:cNvPr id="35841" name="Rectangle 1"/>
          <p:cNvSpPr>
            <a:spLocks noChangeArrowheads="1"/>
          </p:cNvSpPr>
          <p:nvPr/>
        </p:nvSpPr>
        <p:spPr bwMode="auto">
          <a:xfrm>
            <a:off x="0" y="1699948"/>
            <a:ext cx="12807823" cy="3159460"/>
          </a:xfrm>
          <a:prstGeom prst="rect">
            <a:avLst/>
          </a:prstGeom>
          <a:noFill/>
          <a:ln w="9525">
            <a:noFill/>
            <a:miter lim="800000"/>
            <a:headEnd/>
            <a:tailEnd/>
          </a:ln>
          <a:effectLst/>
        </p:spPr>
        <p:txBody>
          <a:bodyPr vert="horz" wrap="square" lIns="520536" tIns="723672" rIns="622104" bIns="469752" numCol="1" anchor="ctr" anchorCtr="0" compatLnSpc="1">
            <a:prstTxWarp prst="textNoShape">
              <a:avLst/>
            </a:prstTxWarp>
            <a:spAutoFit/>
          </a:bodyPr>
          <a:lstStyle/>
          <a:p>
            <a:pPr marL="228600" marR="0" lvl="0" indent="-228600" algn="l"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800" b="0" i="0" u="none" strike="noStrike" cap="none" normalizeH="0" baseline="0" dirty="0">
              <a:ln>
                <a:noFill/>
              </a:ln>
              <a:solidFill>
                <a:schemeClr val="tx1"/>
              </a:solidFill>
              <a:effectLst/>
              <a:latin typeface="Arial" pitchFamily="34" charset="0"/>
              <a:cs typeface="Arial" pitchFamily="34" charset="0"/>
            </a:endParaRPr>
          </a:p>
        </p:txBody>
      </p:sp>
      <p:pic>
        <p:nvPicPr>
          <p:cNvPr id="15" name="Picture 2" descr="MWBC shirt logo copy"/>
          <p:cNvPicPr>
            <a:picLocks noChangeAspect="1" noChangeArrowheads="1"/>
          </p:cNvPicPr>
          <p:nvPr/>
        </p:nvPicPr>
        <p:blipFill>
          <a:blip r:embed="rId3" cstate="print"/>
          <a:srcRect/>
          <a:stretch>
            <a:fillRect/>
          </a:stretch>
        </p:blipFill>
        <p:spPr bwMode="auto">
          <a:xfrm>
            <a:off x="0" y="1"/>
            <a:ext cx="2514597" cy="838200"/>
          </a:xfrm>
          <a:prstGeom prst="rect">
            <a:avLst/>
          </a:prstGeom>
          <a:noFill/>
        </p:spPr>
      </p:pic>
      <p:sp>
        <p:nvSpPr>
          <p:cNvPr id="10" name="TextBox 9"/>
          <p:cNvSpPr txBox="1"/>
          <p:nvPr/>
        </p:nvSpPr>
        <p:spPr>
          <a:xfrm>
            <a:off x="762000" y="2286000"/>
            <a:ext cx="7543800" cy="984885"/>
          </a:xfrm>
          <a:prstGeom prst="rect">
            <a:avLst/>
          </a:prstGeom>
          <a:noFill/>
        </p:spPr>
        <p:txBody>
          <a:bodyPr wrap="square" rtlCol="0">
            <a:spAutoFit/>
          </a:bodyPr>
          <a:lstStyle/>
          <a:p>
            <a:pPr marL="342900" indent="-342900"/>
            <a:endParaRPr lang="en-US" dirty="0"/>
          </a:p>
          <a:p>
            <a:pPr marL="342900" indent="-342900"/>
            <a:endParaRPr lang="en-US" sz="4000" dirty="0"/>
          </a:p>
        </p:txBody>
      </p:sp>
      <p:sp>
        <p:nvSpPr>
          <p:cNvPr id="16" name="Rectangle 15"/>
          <p:cNvSpPr/>
          <p:nvPr/>
        </p:nvSpPr>
        <p:spPr>
          <a:xfrm>
            <a:off x="304800" y="1600200"/>
            <a:ext cx="8686800" cy="1138773"/>
          </a:xfrm>
          <a:prstGeom prst="rect">
            <a:avLst/>
          </a:prstGeom>
        </p:spPr>
        <p:txBody>
          <a:bodyPr wrap="square">
            <a:spAutoFit/>
          </a:bodyPr>
          <a:lstStyle/>
          <a:p>
            <a:pPr>
              <a:buFont typeface="Arial" pitchFamily="34" charset="0"/>
              <a:buChar char="•"/>
            </a:pPr>
            <a:endParaRPr lang="en-US" sz="2400" dirty="0"/>
          </a:p>
          <a:p>
            <a:r>
              <a:rPr lang="en-US" sz="2400" dirty="0"/>
              <a:t> </a:t>
            </a:r>
          </a:p>
          <a:p>
            <a:pPr>
              <a:buFont typeface="Arial" pitchFamily="34" charset="0"/>
              <a:buChar char="•"/>
            </a:pPr>
            <a:endParaRPr lang="en-US" sz="20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304800" y="1066800"/>
            <a:ext cx="8305800" cy="5638800"/>
          </a:xfrm>
          <a:prstGeom prst="rect">
            <a:avLst/>
          </a:prstGeom>
        </p:spPr>
        <p:txBody>
          <a:bodyPr vert="horz" lIns="0" rIns="18288">
            <a:normAutofit/>
          </a:bodyPr>
          <a:lstStyle/>
          <a:p>
            <a:pPr marL="0" marR="45720" lvl="0" indent="0" defTabSz="914400" rtl="0" eaLnBrk="1" fontAlgn="auto" latinLnBrk="0" hangingPunct="1">
              <a:lnSpc>
                <a:spcPct val="80000"/>
              </a:lnSpc>
              <a:spcBef>
                <a:spcPct val="20000"/>
              </a:spcBef>
              <a:spcAft>
                <a:spcPts val="0"/>
              </a:spcAft>
              <a:buClr>
                <a:schemeClr val="accent3"/>
              </a:buClr>
              <a:buSzPct val="95000"/>
              <a:buFontTx/>
              <a:buNone/>
              <a:tabLst/>
              <a:defRPr/>
            </a:pPr>
            <a:r>
              <a:rPr kumimoji="0" lang="en-US" sz="2600" b="0" i="0" u="none" strike="noStrike" kern="1200" cap="none" spc="0" normalizeH="0" baseline="0" noProof="0" dirty="0">
                <a:ln>
                  <a:noFill/>
                </a:ln>
                <a:solidFill>
                  <a:srgbClr val="990033"/>
                </a:solidFill>
                <a:effectLst/>
                <a:uLnTx/>
                <a:uFillTx/>
                <a:latin typeface="+mn-lt"/>
                <a:ea typeface="+mn-ea"/>
                <a:cs typeface="+mn-cs"/>
              </a:rPr>
              <a:t>		</a:t>
            </a:r>
            <a:endParaRPr kumimoji="0" lang="en-US" sz="2400" b="0" i="0" u="none" strike="noStrike" kern="1200" cap="none" spc="0" normalizeH="0" baseline="0" noProof="0" dirty="0">
              <a:ln>
                <a:noFill/>
              </a:ln>
              <a:solidFill>
                <a:srgbClr val="990033"/>
              </a:solidFill>
              <a:effectLst/>
              <a:uLnTx/>
              <a:uFillTx/>
              <a:latin typeface="+mn-lt"/>
              <a:ea typeface="+mn-ea"/>
              <a:cs typeface="+mn-cs"/>
            </a:endParaRPr>
          </a:p>
        </p:txBody>
      </p:sp>
      <p:sp>
        <p:nvSpPr>
          <p:cNvPr id="7" name="Rectangle 2"/>
          <p:cNvSpPr txBox="1">
            <a:spLocks noChangeArrowheads="1"/>
          </p:cNvSpPr>
          <p:nvPr/>
        </p:nvSpPr>
        <p:spPr>
          <a:xfrm>
            <a:off x="533400" y="1143000"/>
            <a:ext cx="7772400" cy="5334000"/>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Tx/>
              <a:buNone/>
              <a:tabLst/>
              <a:defRPr/>
            </a:pPr>
            <a:endParaRPr kumimoji="0" lang="en-US" sz="2800" b="0" i="0" u="none" strike="noStrike" kern="1200" cap="none" spc="0" normalizeH="0" baseline="0" noProof="0" dirty="0">
              <a:ln>
                <a:noFill/>
              </a:ln>
              <a:solidFill>
                <a:srgbClr val="990033"/>
              </a:solidFill>
              <a:effectLst/>
              <a:uLnTx/>
              <a:uFillTx/>
              <a:latin typeface="+mn-lt"/>
              <a:ea typeface="+mn-ea"/>
              <a:cs typeface="+mn-cs"/>
            </a:endParaRPr>
          </a:p>
        </p:txBody>
      </p:sp>
      <p:pic>
        <p:nvPicPr>
          <p:cNvPr id="15" name="Picture 2" descr="MWBC shirt logo copy"/>
          <p:cNvPicPr>
            <a:picLocks noChangeAspect="1" noChangeArrowheads="1"/>
          </p:cNvPicPr>
          <p:nvPr/>
        </p:nvPicPr>
        <p:blipFill>
          <a:blip r:embed="rId3" cstate="print"/>
          <a:srcRect/>
          <a:stretch>
            <a:fillRect/>
          </a:stretch>
        </p:blipFill>
        <p:spPr bwMode="auto">
          <a:xfrm>
            <a:off x="0" y="1"/>
            <a:ext cx="2514597" cy="838200"/>
          </a:xfrm>
          <a:prstGeom prst="rect">
            <a:avLst/>
          </a:prstGeom>
          <a:noFill/>
        </p:spPr>
      </p:pic>
      <p:sp>
        <p:nvSpPr>
          <p:cNvPr id="10" name="TextBox 9"/>
          <p:cNvSpPr txBox="1"/>
          <p:nvPr/>
        </p:nvSpPr>
        <p:spPr>
          <a:xfrm>
            <a:off x="609600" y="3505200"/>
            <a:ext cx="7543800" cy="984885"/>
          </a:xfrm>
          <a:prstGeom prst="rect">
            <a:avLst/>
          </a:prstGeom>
          <a:noFill/>
        </p:spPr>
        <p:txBody>
          <a:bodyPr wrap="square" rtlCol="0">
            <a:spAutoFit/>
          </a:bodyPr>
          <a:lstStyle/>
          <a:p>
            <a:pPr marL="342900" indent="-342900"/>
            <a:endParaRPr lang="en-US" dirty="0"/>
          </a:p>
          <a:p>
            <a:pPr marL="342900" indent="-342900"/>
            <a:endParaRPr lang="en-US" sz="4000" dirty="0"/>
          </a:p>
        </p:txBody>
      </p:sp>
      <p:sp>
        <p:nvSpPr>
          <p:cNvPr id="16" name="Rectangle 15"/>
          <p:cNvSpPr/>
          <p:nvPr/>
        </p:nvSpPr>
        <p:spPr>
          <a:xfrm>
            <a:off x="304800" y="1600200"/>
            <a:ext cx="8686800" cy="1138773"/>
          </a:xfrm>
          <a:prstGeom prst="rect">
            <a:avLst/>
          </a:prstGeom>
        </p:spPr>
        <p:txBody>
          <a:bodyPr wrap="square">
            <a:spAutoFit/>
          </a:bodyPr>
          <a:lstStyle/>
          <a:p>
            <a:pPr>
              <a:buFont typeface="Arial" pitchFamily="34" charset="0"/>
              <a:buChar char="•"/>
            </a:pPr>
            <a:endParaRPr lang="en-US" sz="2400" dirty="0"/>
          </a:p>
          <a:p>
            <a:r>
              <a:rPr lang="en-US" sz="2400" dirty="0"/>
              <a:t> </a:t>
            </a:r>
          </a:p>
          <a:p>
            <a:pPr>
              <a:buFont typeface="Arial" pitchFamily="34" charset="0"/>
              <a:buChar char="•"/>
            </a:pPr>
            <a:endParaRPr lang="en-US" sz="2000" dirty="0"/>
          </a:p>
        </p:txBody>
      </p:sp>
      <p:sp>
        <p:nvSpPr>
          <p:cNvPr id="13" name="Rectangle 12"/>
          <p:cNvSpPr/>
          <p:nvPr/>
        </p:nvSpPr>
        <p:spPr>
          <a:xfrm>
            <a:off x="381000" y="2438400"/>
            <a:ext cx="8153400" cy="923330"/>
          </a:xfrm>
          <a:prstGeom prst="rect">
            <a:avLst/>
          </a:prstGeom>
        </p:spPr>
        <p:txBody>
          <a:bodyPr wrap="square">
            <a:spAutoFit/>
          </a:bodyPr>
          <a:lstStyle/>
          <a:p>
            <a:r>
              <a:rPr lang="en-US" dirty="0">
                <a:hlinkClick r:id="rId4"/>
              </a:rPr>
              <a:t>http://www.guidestone.org/LearningCenter/Ministry/MinistersTaxGuide.aspx</a:t>
            </a:r>
            <a:endParaRPr lang="en-US" dirty="0"/>
          </a:p>
          <a:p>
            <a:endParaRPr lang="en-US" dirty="0"/>
          </a:p>
          <a:p>
            <a:endParaRPr lang="en-US" dirty="0"/>
          </a:p>
        </p:txBody>
      </p:sp>
      <p:sp>
        <p:nvSpPr>
          <p:cNvPr id="14" name="Rectangle 13"/>
          <p:cNvSpPr/>
          <p:nvPr/>
        </p:nvSpPr>
        <p:spPr>
          <a:xfrm>
            <a:off x="381000" y="3962400"/>
            <a:ext cx="7848600" cy="369332"/>
          </a:xfrm>
          <a:prstGeom prst="rect">
            <a:avLst/>
          </a:prstGeom>
        </p:spPr>
        <p:txBody>
          <a:bodyPr wrap="square">
            <a:spAutoFit/>
          </a:bodyPr>
          <a:lstStyle/>
          <a:p>
            <a:r>
              <a:rPr lang="en-US" dirty="0">
                <a:hlinkClick r:id="rId5"/>
              </a:rPr>
              <a:t>http://www.brotherhoodmutual.com/index.cfm/resources/ministry-safety/</a:t>
            </a:r>
            <a:endParaRPr lang="en-US" dirty="0"/>
          </a:p>
        </p:txBody>
      </p:sp>
    </p:spTree>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1554</TotalTime>
  <Words>275</Words>
  <Application>Microsoft Office PowerPoint</Application>
  <PresentationFormat>On-screen Show (4:3)</PresentationFormat>
  <Paragraphs>93</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Steven Dyess</cp:lastModifiedBy>
  <cp:revision>190</cp:revision>
  <dcterms:created xsi:type="dcterms:W3CDTF">2013-09-10T13:37:25Z</dcterms:created>
  <dcterms:modified xsi:type="dcterms:W3CDTF">2018-06-13T15:58:54Z</dcterms:modified>
</cp:coreProperties>
</file>