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0" r:id="rId2"/>
    <p:sldMasterId id="2147483793" r:id="rId3"/>
    <p:sldMasterId id="2147483806" r:id="rId4"/>
  </p:sldMasterIdLst>
  <p:sldIdLst>
    <p:sldId id="256" r:id="rId5"/>
    <p:sldId id="269" r:id="rId6"/>
    <p:sldId id="270" r:id="rId7"/>
    <p:sldId id="271" r:id="rId8"/>
    <p:sldId id="273" r:id="rId9"/>
    <p:sldId id="274" r:id="rId10"/>
    <p:sldId id="275" r:id="rId11"/>
    <p:sldId id="276" r:id="rId12"/>
    <p:sldId id="293" r:id="rId13"/>
    <p:sldId id="277" r:id="rId14"/>
    <p:sldId id="278" r:id="rId15"/>
    <p:sldId id="279" r:id="rId16"/>
    <p:sldId id="280" r:id="rId17"/>
    <p:sldId id="281" r:id="rId18"/>
    <p:sldId id="286" r:id="rId19"/>
    <p:sldId id="287" r:id="rId20"/>
    <p:sldId id="294" r:id="rId21"/>
    <p:sldId id="282" r:id="rId22"/>
    <p:sldId id="283" r:id="rId23"/>
    <p:sldId id="284" r:id="rId24"/>
    <p:sldId id="289" r:id="rId25"/>
    <p:sldId id="285" r:id="rId26"/>
    <p:sldId id="291" r:id="rId27"/>
    <p:sldId id="292" r:id="rId28"/>
    <p:sldId id="268" r:id="rId2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90" autoAdjust="0"/>
  </p:normalViewPr>
  <p:slideViewPr>
    <p:cSldViewPr>
      <p:cViewPr varScale="1">
        <p:scale>
          <a:sx n="84" d="100"/>
          <a:sy n="84" d="100"/>
        </p:scale>
        <p:origin x="776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1" y="1428751"/>
            <a:ext cx="7681913" cy="11426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50" y="3258741"/>
            <a:ext cx="7681913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428750"/>
            <a:ext cx="8040688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1" y="1428751"/>
            <a:ext cx="7681913" cy="11426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50" y="3258741"/>
            <a:ext cx="7681913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1" y="1428751"/>
            <a:ext cx="7681913" cy="11426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50" y="3258741"/>
            <a:ext cx="7681913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487354"/>
            <a:ext cx="7043208" cy="114262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3258741"/>
            <a:ext cx="7043208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766887"/>
            <a:ext cx="7690114" cy="1038746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058664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59656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58665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8665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31790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1631156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2" y="1231790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487354"/>
            <a:ext cx="7043208" cy="114262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3258741"/>
            <a:ext cx="7043208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766887"/>
            <a:ext cx="7690114" cy="1038746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058665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058665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4679157"/>
            <a:ext cx="9144001" cy="464344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487354"/>
            <a:ext cx="7043208" cy="114262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3258741"/>
            <a:ext cx="7043208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766887"/>
            <a:ext cx="7690114" cy="1038746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428750"/>
            <a:ext cx="8040688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058664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59656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58665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8665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31790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1631156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2" y="1231790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172641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59657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5" cstate="print"/>
          <a:srcRect b="10453"/>
          <a:stretch>
            <a:fillRect/>
          </a:stretch>
        </p:blipFill>
        <p:spPr>
          <a:xfrm>
            <a:off x="0" y="974779"/>
            <a:ext cx="9144000" cy="416872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172641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42875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172641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59657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974779"/>
            <a:ext cx="9144000" cy="416872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172641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42875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943350"/>
            <a:ext cx="7239000" cy="571500"/>
          </a:xfrm>
        </p:spPr>
        <p:txBody>
          <a:bodyPr/>
          <a:lstStyle/>
          <a:p>
            <a:pPr algn="r"/>
            <a:r>
              <a:rPr 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Jeff Iorg</a:t>
            </a:r>
          </a:p>
          <a:p>
            <a:pPr algn="r"/>
            <a:r>
              <a:rPr 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President, Gateway Seminary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F65E46-0A77-47FE-BA96-6D8D9F670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590550"/>
            <a:ext cx="8153400" cy="304800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spc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Spiritual Vitality in Cultural Chaos </a:t>
            </a:r>
            <a:br>
              <a:rPr lang="en-US" sz="6000" spc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400" spc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Enhance mission discipline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533400" y="1581150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chaotic times, improve mission discipline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Narrow your focus to your core mission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Simplify methods related to your core 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 the change you introduce to the organization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602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381000" y="142875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organization must have a clearly articulated mission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– a one sentence statement (without commas or conjunctions) of God’s intention for your organization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reason to exist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purpose for being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EC6B19-D0A7-4DE2-9104-C200CB27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Enhance mission discipline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91000" y="3638550"/>
            <a:ext cx="472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core focus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founding principle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790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381000" y="1428750"/>
            <a:ext cx="8229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Every organization must have a clearly articulated mission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 of the church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church shares a similar mission – fulfilling the Great Commission in the spirit of the Great Commandment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church must articulate that specifically in its context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EC6B19-D0A7-4DE2-9104-C200CB27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Enhance mission discipline</a:t>
            </a:r>
          </a:p>
        </p:txBody>
      </p:sp>
    </p:spTree>
    <p:extLst>
      <p:ext uri="{BB962C8B-B14F-4D97-AF65-F5344CB8AC3E}">
        <p14:creationId xmlns:p14="http://schemas.microsoft.com/office/powerpoint/2010/main" val="1200723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381000" y="1809750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Reasons mission discipline becomes even more essential during chaotic times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 is the foundation for crisis decision making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 is the foundation for functional unity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EC6B19-D0A7-4DE2-9104-C200CB27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Enhance mission discipline</a:t>
            </a:r>
          </a:p>
        </p:txBody>
      </p:sp>
    </p:spTree>
    <p:extLst>
      <p:ext uri="{BB962C8B-B14F-4D97-AF65-F5344CB8AC3E}">
        <p14:creationId xmlns:p14="http://schemas.microsoft.com/office/powerpoint/2010/main" val="34831646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228600" y="1504950"/>
            <a:ext cx="8305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Enhance mission-driven leadership</a:t>
            </a:r>
          </a:p>
          <a:p>
            <a:pPr marL="514350" lvl="0" indent="-5143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Articulate your mission clearly and often </a:t>
            </a:r>
          </a:p>
          <a:p>
            <a:pPr marL="971550" lvl="1" indent="-5143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Formal venues</a:t>
            </a:r>
          </a:p>
          <a:p>
            <a:pPr marL="971550" lvl="1" indent="-5143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Informal venues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EC6B19-D0A7-4DE2-9104-C200CB27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Enhance mission discipline</a:t>
            </a:r>
          </a:p>
        </p:txBody>
      </p:sp>
    </p:spTree>
    <p:extLst>
      <p:ext uri="{BB962C8B-B14F-4D97-AF65-F5344CB8AC3E}">
        <p14:creationId xmlns:p14="http://schemas.microsoft.com/office/powerpoint/2010/main" val="39832161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222298" y="1504950"/>
            <a:ext cx="87693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Enhance mission-driven leadership</a:t>
            </a:r>
          </a:p>
          <a:p>
            <a:pPr marL="514350" lvl="0" indent="-5143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Articulate your mission clearly and often</a:t>
            </a:r>
          </a:p>
          <a:p>
            <a:pPr marL="514350" lvl="0" indent="-5143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Model commitment to and alignment with your mission</a:t>
            </a:r>
          </a:p>
          <a:p>
            <a:pPr marL="971550" lvl="1" indent="-5143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Invest your time</a:t>
            </a:r>
          </a:p>
          <a:p>
            <a:pPr marL="971550" lvl="1" indent="-5143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Invest your money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EC6B19-D0A7-4DE2-9104-C200CB27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Enhance mission discipline</a:t>
            </a:r>
          </a:p>
        </p:txBody>
      </p:sp>
    </p:spTree>
    <p:extLst>
      <p:ext uri="{BB962C8B-B14F-4D97-AF65-F5344CB8AC3E}">
        <p14:creationId xmlns:p14="http://schemas.microsoft.com/office/powerpoint/2010/main" val="5841112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222298" y="1504950"/>
            <a:ext cx="87693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Enhance mission-driven leadership </a:t>
            </a:r>
          </a:p>
          <a:p>
            <a:pPr marL="514350" lvl="0" indent="-5143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Articulate your mission clearly and often </a:t>
            </a:r>
          </a:p>
          <a:p>
            <a:pPr marL="514350" lvl="0" indent="-5143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Model commitment to and alignment with your mission</a:t>
            </a:r>
          </a:p>
          <a:p>
            <a:pPr marL="514350" lvl="0" indent="-5143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Use mission to drive decision-making</a:t>
            </a:r>
          </a:p>
          <a:p>
            <a:pPr marL="514350" lvl="0" indent="-5143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Allocate resources (or re-allocate) to your mission</a:t>
            </a:r>
          </a:p>
          <a:p>
            <a:pPr marL="971550" lvl="1" indent="-5143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Financial resources</a:t>
            </a:r>
          </a:p>
          <a:p>
            <a:pPr marL="971550" lvl="1" indent="-5143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Personnel resources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EC6B19-D0A7-4DE2-9104-C200CB27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Enhance mission discipline</a:t>
            </a:r>
          </a:p>
        </p:txBody>
      </p:sp>
    </p:spTree>
    <p:extLst>
      <p:ext uri="{BB962C8B-B14F-4D97-AF65-F5344CB8AC3E}">
        <p14:creationId xmlns:p14="http://schemas.microsoft.com/office/powerpoint/2010/main" val="32494411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222298" y="1504950"/>
            <a:ext cx="876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Enhance mission-driven leadership</a:t>
            </a:r>
          </a:p>
          <a:p>
            <a:pPr marL="514350" lvl="0" indent="-5143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Courageously eliminate “lesser contributors” to                 your mission</a:t>
            </a:r>
          </a:p>
          <a:p>
            <a:pPr marL="971550" lvl="1" indent="-5143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Terminate programs</a:t>
            </a:r>
          </a:p>
          <a:p>
            <a:pPr marL="971550" lvl="1" indent="-5143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Redeploy personnel</a:t>
            </a:r>
          </a:p>
          <a:p>
            <a:pPr marL="971550" lvl="1" indent="-5143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Decline opportunities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EC6B19-D0A7-4DE2-9104-C200CB27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Enhance mission discipline</a:t>
            </a:r>
          </a:p>
        </p:txBody>
      </p:sp>
    </p:spTree>
    <p:extLst>
      <p:ext uri="{BB962C8B-B14F-4D97-AF65-F5344CB8AC3E}">
        <p14:creationId xmlns:p14="http://schemas.microsoft.com/office/powerpoint/2010/main" val="30709259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Maximize chaos-induced momentum    for 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533400" y="1581150"/>
            <a:ext cx="8305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context for ministry has changed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not going back to the way things were three years ago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must learn to live in our new normal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must take advantage of the momentum imposed-change creates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4047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533400" y="1581150"/>
            <a:ext cx="84582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leadership tasks during imposed-change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reality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Anticipating the future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 what the Bible says about the future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what insightful people are predicting about the future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insights from mature Christian leaders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Listen to younger leaders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 God for insight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Maximize chaos-induced momentum    for change</a:t>
            </a:r>
          </a:p>
        </p:txBody>
      </p:sp>
    </p:spTree>
    <p:extLst>
      <p:ext uri="{BB962C8B-B14F-4D97-AF65-F5344CB8AC3E}">
        <p14:creationId xmlns:p14="http://schemas.microsoft.com/office/powerpoint/2010/main" val="18894525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Maintain your spiritual disciplines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762000" y="1581150"/>
            <a:ext cx="762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Lies ministry leaders use to justify ignoring spiritual disciplines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is too demanding right now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past preparation will sustain 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sermon preparation counts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just too busy to rest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Burning myself out models commitment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152400" y="1581150"/>
            <a:ext cx="8915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 questions to help define a new normal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has changed we cannot control? Anger or acceptance?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have we stopped doing that does not need to come back?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have we started doing that needs to be continued in the future?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accentuate the positives of the changes                                we have experienced?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has our community changed and how will we adjust our methods accordingly?</a:t>
            </a:r>
          </a:p>
          <a:p>
            <a:pPr lv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Maximize chaos-induced momentum    for change</a:t>
            </a:r>
          </a:p>
        </p:txBody>
      </p:sp>
    </p:spTree>
    <p:extLst>
      <p:ext uri="{BB962C8B-B14F-4D97-AF65-F5344CB8AC3E}">
        <p14:creationId xmlns:p14="http://schemas.microsoft.com/office/powerpoint/2010/main" val="39307430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228600" y="1581150"/>
            <a:ext cx="8839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key areas churches are grappling with change: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Over-dependence on attraction models has been exposed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Worship services have become production events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Evangelism reduced to inviting your friends to church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Discipleship has been reduced to coming to church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balanced ministry approaches are needed for the future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group gatherings have, and need to be, the best expression of Christian fellowship; foundational to                     church strength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Maximize chaos-induced momentum    for change</a:t>
            </a:r>
          </a:p>
        </p:txBody>
      </p:sp>
    </p:spTree>
    <p:extLst>
      <p:ext uri="{BB962C8B-B14F-4D97-AF65-F5344CB8AC3E}">
        <p14:creationId xmlns:p14="http://schemas.microsoft.com/office/powerpoint/2010/main" val="39112959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228600" y="1581150"/>
            <a:ext cx="8839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key areas churches are grappling with change: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Over-dependence on attraction models has been exposed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the real benefit of many functions and activities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Schedules have been simplified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Barnacles are being removed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have voted with their feet and money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 questions of what really produces the results we want must be asked and answered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Maximize chaos-induced momentum    for change</a:t>
            </a:r>
          </a:p>
        </p:txBody>
      </p:sp>
    </p:spTree>
    <p:extLst>
      <p:ext uri="{BB962C8B-B14F-4D97-AF65-F5344CB8AC3E}">
        <p14:creationId xmlns:p14="http://schemas.microsoft.com/office/powerpoint/2010/main" val="41372599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228600" y="1581150"/>
            <a:ext cx="8839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key areas churches are grappling with change: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Over-dependence on attraction models has been exposed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the real benefit of many functions and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stewardship development underscored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many churches, attendance has declined much more                     than giving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Stewardship development versus fund-raising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 of significant church debt has been revealed</a:t>
            </a:r>
          </a:p>
          <a:p>
            <a:pPr lv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Maximize chaos-induced momentum    for change</a:t>
            </a:r>
          </a:p>
        </p:txBody>
      </p:sp>
    </p:spTree>
    <p:extLst>
      <p:ext uri="{BB962C8B-B14F-4D97-AF65-F5344CB8AC3E}">
        <p14:creationId xmlns:p14="http://schemas.microsoft.com/office/powerpoint/2010/main" val="8702476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228600" y="1581150"/>
            <a:ext cx="8839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key areas churches are grappling with change: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Over-dependence on attraction models has been exposed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the real benefit of many functions and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stewardship development underscored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Creativity unleashed and technology used in new ways.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Churches have learned new ways to use technology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Church members have developed technology expectations 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Churches now need a “second service” mentality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Maximize chaos-induced momentum    for change</a:t>
            </a:r>
          </a:p>
        </p:txBody>
      </p:sp>
    </p:spTree>
    <p:extLst>
      <p:ext uri="{BB962C8B-B14F-4D97-AF65-F5344CB8AC3E}">
        <p14:creationId xmlns:p14="http://schemas.microsoft.com/office/powerpoint/2010/main" val="29149220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313" y="1200150"/>
            <a:ext cx="5667375" cy="2743200"/>
          </a:xfrm>
          <a:prstGeom prst="rect">
            <a:avLst/>
          </a:prstGeom>
        </p:spPr>
      </p:pic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1873773" y="3860366"/>
            <a:ext cx="327221" cy="32722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chemeClr val="bg2"/>
              </a:solidFill>
            </a:endParaRPr>
          </a:p>
        </p:txBody>
      </p:sp>
      <p:sp>
        <p:nvSpPr>
          <p:cNvPr id="8" name="Freeform 140"/>
          <p:cNvSpPr>
            <a:spLocks noEditPoints="1"/>
          </p:cNvSpPr>
          <p:nvPr/>
        </p:nvSpPr>
        <p:spPr bwMode="auto">
          <a:xfrm>
            <a:off x="1971704" y="3921353"/>
            <a:ext cx="131357" cy="205246"/>
          </a:xfrm>
          <a:custGeom>
            <a:avLst/>
            <a:gdLst>
              <a:gd name="T0" fmla="*/ 155 w 155"/>
              <a:gd name="T1" fmla="*/ 76 h 242"/>
              <a:gd name="T2" fmla="*/ 155 w 155"/>
              <a:gd name="T3" fmla="*/ 76 h 242"/>
              <a:gd name="T4" fmla="*/ 78 w 155"/>
              <a:gd name="T5" fmla="*/ 0 h 242"/>
              <a:gd name="T6" fmla="*/ 0 w 155"/>
              <a:gd name="T7" fmla="*/ 76 h 242"/>
              <a:gd name="T8" fmla="*/ 0 w 155"/>
              <a:gd name="T9" fmla="*/ 76 h 242"/>
              <a:gd name="T10" fmla="*/ 0 w 155"/>
              <a:gd name="T11" fmla="*/ 79 h 242"/>
              <a:gd name="T12" fmla="*/ 46 w 155"/>
              <a:gd name="T13" fmla="*/ 156 h 242"/>
              <a:gd name="T14" fmla="*/ 78 w 155"/>
              <a:gd name="T15" fmla="*/ 242 h 242"/>
              <a:gd name="T16" fmla="*/ 109 w 155"/>
              <a:gd name="T17" fmla="*/ 156 h 242"/>
              <a:gd name="T18" fmla="*/ 155 w 155"/>
              <a:gd name="T19" fmla="*/ 79 h 242"/>
              <a:gd name="T20" fmla="*/ 155 w 155"/>
              <a:gd name="T21" fmla="*/ 76 h 242"/>
              <a:gd name="T22" fmla="*/ 78 w 155"/>
              <a:gd name="T23" fmla="*/ 100 h 242"/>
              <a:gd name="T24" fmla="*/ 54 w 155"/>
              <a:gd name="T25" fmla="*/ 76 h 242"/>
              <a:gd name="T26" fmla="*/ 78 w 155"/>
              <a:gd name="T27" fmla="*/ 53 h 242"/>
              <a:gd name="T28" fmla="*/ 101 w 155"/>
              <a:gd name="T29" fmla="*/ 76 h 242"/>
              <a:gd name="T30" fmla="*/ 78 w 155"/>
              <a:gd name="T31" fmla="*/ 100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55" h="242">
                <a:moveTo>
                  <a:pt x="155" y="76"/>
                </a:moveTo>
                <a:cubicBezTo>
                  <a:pt x="155" y="76"/>
                  <a:pt x="155" y="76"/>
                  <a:pt x="155" y="76"/>
                </a:cubicBezTo>
                <a:cubicBezTo>
                  <a:pt x="153" y="34"/>
                  <a:pt x="119" y="1"/>
                  <a:pt x="78" y="0"/>
                </a:cubicBezTo>
                <a:cubicBezTo>
                  <a:pt x="36" y="1"/>
                  <a:pt x="2" y="34"/>
                  <a:pt x="0" y="76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7"/>
                  <a:pt x="0" y="78"/>
                  <a:pt x="0" y="79"/>
                </a:cubicBezTo>
                <a:cubicBezTo>
                  <a:pt x="0" y="111"/>
                  <a:pt x="26" y="130"/>
                  <a:pt x="46" y="156"/>
                </a:cubicBezTo>
                <a:cubicBezTo>
                  <a:pt x="70" y="186"/>
                  <a:pt x="78" y="242"/>
                  <a:pt x="78" y="242"/>
                </a:cubicBezTo>
                <a:cubicBezTo>
                  <a:pt x="78" y="242"/>
                  <a:pt x="86" y="186"/>
                  <a:pt x="109" y="156"/>
                </a:cubicBezTo>
                <a:cubicBezTo>
                  <a:pt x="129" y="130"/>
                  <a:pt x="155" y="111"/>
                  <a:pt x="155" y="79"/>
                </a:cubicBezTo>
                <a:cubicBezTo>
                  <a:pt x="155" y="78"/>
                  <a:pt x="155" y="77"/>
                  <a:pt x="155" y="76"/>
                </a:cubicBezTo>
                <a:close/>
                <a:moveTo>
                  <a:pt x="78" y="100"/>
                </a:moveTo>
                <a:cubicBezTo>
                  <a:pt x="65" y="100"/>
                  <a:pt x="54" y="89"/>
                  <a:pt x="54" y="76"/>
                </a:cubicBezTo>
                <a:cubicBezTo>
                  <a:pt x="54" y="63"/>
                  <a:pt x="65" y="53"/>
                  <a:pt x="78" y="53"/>
                </a:cubicBezTo>
                <a:cubicBezTo>
                  <a:pt x="91" y="53"/>
                  <a:pt x="101" y="63"/>
                  <a:pt x="101" y="76"/>
                </a:cubicBezTo>
                <a:cubicBezTo>
                  <a:pt x="101" y="89"/>
                  <a:pt x="91" y="100"/>
                  <a:pt x="78" y="100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chemeClr val="bg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29198" y="3764912"/>
            <a:ext cx="1705147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www.gs.edu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8899" y="3764912"/>
            <a:ext cx="1585755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@Jeff_Iorg</a:t>
            </a:r>
          </a:p>
        </p:txBody>
      </p:sp>
      <p:sp>
        <p:nvSpPr>
          <p:cNvPr id="11" name="Freeform 104"/>
          <p:cNvSpPr>
            <a:spLocks/>
          </p:cNvSpPr>
          <p:nvPr/>
        </p:nvSpPr>
        <p:spPr bwMode="auto">
          <a:xfrm>
            <a:off x="5416625" y="3863618"/>
            <a:ext cx="327221" cy="327221"/>
          </a:xfrm>
          <a:custGeom>
            <a:avLst/>
            <a:gdLst>
              <a:gd name="T0" fmla="*/ 47 w 320"/>
              <a:gd name="T1" fmla="*/ 273 h 320"/>
              <a:gd name="T2" fmla="*/ 160 w 320"/>
              <a:gd name="T3" fmla="*/ 320 h 320"/>
              <a:gd name="T4" fmla="*/ 273 w 320"/>
              <a:gd name="T5" fmla="*/ 273 h 320"/>
              <a:gd name="T6" fmla="*/ 320 w 320"/>
              <a:gd name="T7" fmla="*/ 160 h 320"/>
              <a:gd name="T8" fmla="*/ 273 w 320"/>
              <a:gd name="T9" fmla="*/ 47 h 320"/>
              <a:gd name="T10" fmla="*/ 160 w 320"/>
              <a:gd name="T11" fmla="*/ 0 h 320"/>
              <a:gd name="T12" fmla="*/ 47 w 320"/>
              <a:gd name="T13" fmla="*/ 47 h 320"/>
              <a:gd name="T14" fmla="*/ 0 w 320"/>
              <a:gd name="T15" fmla="*/ 160 h 320"/>
              <a:gd name="T16" fmla="*/ 47 w 320"/>
              <a:gd name="T17" fmla="*/ 273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" h="320">
                <a:moveTo>
                  <a:pt x="47" y="273"/>
                </a:moveTo>
                <a:cubicBezTo>
                  <a:pt x="77" y="303"/>
                  <a:pt x="117" y="320"/>
                  <a:pt x="160" y="320"/>
                </a:cubicBezTo>
                <a:cubicBezTo>
                  <a:pt x="202" y="320"/>
                  <a:pt x="243" y="303"/>
                  <a:pt x="273" y="273"/>
                </a:cubicBezTo>
                <a:cubicBezTo>
                  <a:pt x="303" y="243"/>
                  <a:pt x="320" y="203"/>
                  <a:pt x="320" y="160"/>
                </a:cubicBezTo>
                <a:cubicBezTo>
                  <a:pt x="320" y="117"/>
                  <a:pt x="303" y="77"/>
                  <a:pt x="273" y="47"/>
                </a:cubicBezTo>
                <a:cubicBezTo>
                  <a:pt x="243" y="17"/>
                  <a:pt x="202" y="0"/>
                  <a:pt x="160" y="0"/>
                </a:cubicBezTo>
                <a:cubicBezTo>
                  <a:pt x="117" y="0"/>
                  <a:pt x="77" y="17"/>
                  <a:pt x="47" y="47"/>
                </a:cubicBezTo>
                <a:cubicBezTo>
                  <a:pt x="16" y="77"/>
                  <a:pt x="0" y="117"/>
                  <a:pt x="0" y="160"/>
                </a:cubicBezTo>
                <a:cubicBezTo>
                  <a:pt x="0" y="203"/>
                  <a:pt x="16" y="243"/>
                  <a:pt x="47" y="273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sp>
        <p:nvSpPr>
          <p:cNvPr id="12" name="Freeform 103"/>
          <p:cNvSpPr>
            <a:spLocks/>
          </p:cNvSpPr>
          <p:nvPr/>
        </p:nvSpPr>
        <p:spPr bwMode="auto">
          <a:xfrm>
            <a:off x="5486400" y="3953723"/>
            <a:ext cx="191062" cy="154976"/>
          </a:xfrm>
          <a:custGeom>
            <a:avLst/>
            <a:gdLst>
              <a:gd name="T0" fmla="*/ 230 w 230"/>
              <a:gd name="T1" fmla="*/ 22 h 187"/>
              <a:gd name="T2" fmla="*/ 203 w 230"/>
              <a:gd name="T3" fmla="*/ 30 h 187"/>
              <a:gd name="T4" fmla="*/ 224 w 230"/>
              <a:gd name="T5" fmla="*/ 4 h 187"/>
              <a:gd name="T6" fmla="*/ 194 w 230"/>
              <a:gd name="T7" fmla="*/ 15 h 187"/>
              <a:gd name="T8" fmla="*/ 159 w 230"/>
              <a:gd name="T9" fmla="*/ 0 h 187"/>
              <a:gd name="T10" fmla="*/ 112 w 230"/>
              <a:gd name="T11" fmla="*/ 48 h 187"/>
              <a:gd name="T12" fmla="*/ 113 w 230"/>
              <a:gd name="T13" fmla="*/ 58 h 187"/>
              <a:gd name="T14" fmla="*/ 16 w 230"/>
              <a:gd name="T15" fmla="*/ 9 h 187"/>
              <a:gd name="T16" fmla="*/ 10 w 230"/>
              <a:gd name="T17" fmla="*/ 33 h 187"/>
              <a:gd name="T18" fmla="*/ 31 w 230"/>
              <a:gd name="T19" fmla="*/ 72 h 187"/>
              <a:gd name="T20" fmla="*/ 9 w 230"/>
              <a:gd name="T21" fmla="*/ 66 h 187"/>
              <a:gd name="T22" fmla="*/ 9 w 230"/>
              <a:gd name="T23" fmla="*/ 67 h 187"/>
              <a:gd name="T24" fmla="*/ 47 w 230"/>
              <a:gd name="T25" fmla="*/ 113 h 187"/>
              <a:gd name="T26" fmla="*/ 35 w 230"/>
              <a:gd name="T27" fmla="*/ 115 h 187"/>
              <a:gd name="T28" fmla="*/ 26 w 230"/>
              <a:gd name="T29" fmla="*/ 114 h 187"/>
              <a:gd name="T30" fmla="*/ 70 w 230"/>
              <a:gd name="T31" fmla="*/ 147 h 187"/>
              <a:gd name="T32" fmla="*/ 11 w 230"/>
              <a:gd name="T33" fmla="*/ 167 h 187"/>
              <a:gd name="T34" fmla="*/ 0 w 230"/>
              <a:gd name="T35" fmla="*/ 166 h 187"/>
              <a:gd name="T36" fmla="*/ 72 w 230"/>
              <a:gd name="T37" fmla="*/ 187 h 187"/>
              <a:gd name="T38" fmla="*/ 207 w 230"/>
              <a:gd name="T39" fmla="*/ 53 h 187"/>
              <a:gd name="T40" fmla="*/ 207 w 230"/>
              <a:gd name="T41" fmla="*/ 47 h 187"/>
              <a:gd name="T42" fmla="*/ 230 w 230"/>
              <a:gd name="T43" fmla="*/ 22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30" h="187">
                <a:moveTo>
                  <a:pt x="230" y="22"/>
                </a:moveTo>
                <a:cubicBezTo>
                  <a:pt x="222" y="26"/>
                  <a:pt x="213" y="29"/>
                  <a:pt x="203" y="30"/>
                </a:cubicBezTo>
                <a:cubicBezTo>
                  <a:pt x="213" y="24"/>
                  <a:pt x="220" y="15"/>
                  <a:pt x="224" y="4"/>
                </a:cubicBezTo>
                <a:cubicBezTo>
                  <a:pt x="215" y="9"/>
                  <a:pt x="205" y="13"/>
                  <a:pt x="194" y="15"/>
                </a:cubicBezTo>
                <a:cubicBezTo>
                  <a:pt x="185" y="6"/>
                  <a:pt x="173" y="0"/>
                  <a:pt x="159" y="0"/>
                </a:cubicBezTo>
                <a:cubicBezTo>
                  <a:pt x="133" y="0"/>
                  <a:pt x="112" y="21"/>
                  <a:pt x="112" y="48"/>
                </a:cubicBezTo>
                <a:cubicBezTo>
                  <a:pt x="112" y="51"/>
                  <a:pt x="113" y="55"/>
                  <a:pt x="113" y="58"/>
                </a:cubicBezTo>
                <a:cubicBezTo>
                  <a:pt x="74" y="56"/>
                  <a:pt x="39" y="38"/>
                  <a:pt x="16" y="9"/>
                </a:cubicBezTo>
                <a:cubicBezTo>
                  <a:pt x="12" y="16"/>
                  <a:pt x="10" y="24"/>
                  <a:pt x="10" y="33"/>
                </a:cubicBezTo>
                <a:cubicBezTo>
                  <a:pt x="10" y="49"/>
                  <a:pt x="18" y="64"/>
                  <a:pt x="31" y="72"/>
                </a:cubicBezTo>
                <a:cubicBezTo>
                  <a:pt x="23" y="72"/>
                  <a:pt x="16" y="70"/>
                  <a:pt x="9" y="66"/>
                </a:cubicBezTo>
                <a:cubicBezTo>
                  <a:pt x="9" y="66"/>
                  <a:pt x="9" y="66"/>
                  <a:pt x="9" y="67"/>
                </a:cubicBezTo>
                <a:cubicBezTo>
                  <a:pt x="9" y="90"/>
                  <a:pt x="26" y="109"/>
                  <a:pt x="47" y="113"/>
                </a:cubicBezTo>
                <a:cubicBezTo>
                  <a:pt x="43" y="114"/>
                  <a:pt x="39" y="115"/>
                  <a:pt x="35" y="115"/>
                </a:cubicBezTo>
                <a:cubicBezTo>
                  <a:pt x="32" y="115"/>
                  <a:pt x="29" y="114"/>
                  <a:pt x="26" y="114"/>
                </a:cubicBezTo>
                <a:cubicBezTo>
                  <a:pt x="32" y="133"/>
                  <a:pt x="49" y="146"/>
                  <a:pt x="70" y="147"/>
                </a:cubicBezTo>
                <a:cubicBezTo>
                  <a:pt x="54" y="159"/>
                  <a:pt x="33" y="167"/>
                  <a:pt x="11" y="167"/>
                </a:cubicBezTo>
                <a:cubicBezTo>
                  <a:pt x="8" y="167"/>
                  <a:pt x="4" y="167"/>
                  <a:pt x="0" y="166"/>
                </a:cubicBezTo>
                <a:cubicBezTo>
                  <a:pt x="21" y="180"/>
                  <a:pt x="46" y="187"/>
                  <a:pt x="72" y="187"/>
                </a:cubicBezTo>
                <a:cubicBezTo>
                  <a:pt x="159" y="187"/>
                  <a:pt x="207" y="115"/>
                  <a:pt x="207" y="53"/>
                </a:cubicBezTo>
                <a:cubicBezTo>
                  <a:pt x="207" y="51"/>
                  <a:pt x="207" y="49"/>
                  <a:pt x="207" y="47"/>
                </a:cubicBezTo>
                <a:cubicBezTo>
                  <a:pt x="216" y="40"/>
                  <a:pt x="224" y="32"/>
                  <a:pt x="230" y="2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Maintain your spiritual disciplines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762000" y="180975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core spiritual disciplines for leaders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Bible reading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Prayer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543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Maintain your spiritual disciplines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457200" y="180975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Realistic goals for spiritual disciplines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realistic expectations, not legalistic goals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Strive for consistency, not perfection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 flexibility with the structure of a program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2214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Practice self-care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533400" y="158115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Self-care contrasted with self-indulgence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Self-care – activities to rejuvenate spiritual, emotional, physical stamina for leadership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Self-indulgence – activities to pamper or pander to self-focused desires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1327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Practice self-care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342900" y="1491386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Self-care examples from the Bible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 ate and slept (Luke 7:34; Mark 4:38)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 retreated for prayer                                                (Mark 1:35; Matt. 14:22–23; Luke 6:12–13)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 enjoyed social gatherings with friends                               (Matthew 9:10–11)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 rested to recover physical strength                          (John 4:6; Matthew 8:24)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644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Practice self-care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342900" y="1491386"/>
            <a:ext cx="84582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Self-care includes essential seasons of sacrifice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Sacrifice is personal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Sacrifice is proportional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Sacrifice is seasonal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Sacrifice can happen in many areas—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Money, Time, Relationships, Privileges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8149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Practice self-care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342900" y="1491386"/>
            <a:ext cx="84582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steps to self-care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 properly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 enough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 regularly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spiritual disciplines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infusions often </a:t>
            </a:r>
          </a:p>
        </p:txBody>
      </p:sp>
    </p:spTree>
    <p:extLst>
      <p:ext uri="{BB962C8B-B14F-4D97-AF65-F5344CB8AC3E}">
        <p14:creationId xmlns:p14="http://schemas.microsoft.com/office/powerpoint/2010/main" val="28402774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5F98-DEE7-4827-9ECE-E61055A0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3844"/>
            <a:ext cx="8686800" cy="1231106"/>
          </a:xfrm>
          <a:ln w="2857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Practice self-care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8BD42-CFD3-40F6-B04A-92082D049396}"/>
              </a:ext>
            </a:extLst>
          </p:cNvPr>
          <p:cNvSpPr txBox="1"/>
          <p:nvPr/>
        </p:nvSpPr>
        <p:spPr>
          <a:xfrm>
            <a:off x="342900" y="1491386"/>
            <a:ext cx="84582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steps to self-care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infusions often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 with people who energize you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 a friendship team for leadership support (Mentor, Colleague, Peer, Friend)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 time in marriage health</a:t>
            </a:r>
          </a:p>
        </p:txBody>
      </p:sp>
    </p:spTree>
    <p:extLst>
      <p:ext uri="{BB962C8B-B14F-4D97-AF65-F5344CB8AC3E}">
        <p14:creationId xmlns:p14="http://schemas.microsoft.com/office/powerpoint/2010/main" val="38424429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heme2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866</TotalTime>
  <Words>951</Words>
  <Application>Microsoft Office PowerPoint</Application>
  <PresentationFormat>On-screen Show (16:9)</PresentationFormat>
  <Paragraphs>154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Courier New</vt:lpstr>
      <vt:lpstr>Times New Roman</vt:lpstr>
      <vt:lpstr>Wingdings</vt:lpstr>
      <vt:lpstr>Theme1</vt:lpstr>
      <vt:lpstr>White with Courier font for code slides</vt:lpstr>
      <vt:lpstr>Theme2</vt:lpstr>
      <vt:lpstr>1_White with Courier font for code slides</vt:lpstr>
      <vt:lpstr>Spiritual Vitality in Cultural Chaos  </vt:lpstr>
      <vt:lpstr>Maintain your spiritual disciplines</vt:lpstr>
      <vt:lpstr>Maintain your spiritual disciplines</vt:lpstr>
      <vt:lpstr>Maintain your spiritual disciplines</vt:lpstr>
      <vt:lpstr>Practice self-care</vt:lpstr>
      <vt:lpstr>Practice self-care</vt:lpstr>
      <vt:lpstr>Practice self-care</vt:lpstr>
      <vt:lpstr>Practice self-care</vt:lpstr>
      <vt:lpstr>Practice self-care</vt:lpstr>
      <vt:lpstr>Enhance mission discipline</vt:lpstr>
      <vt:lpstr>Enhance mission discipline</vt:lpstr>
      <vt:lpstr>Enhance mission discipline</vt:lpstr>
      <vt:lpstr>Enhance mission discipline</vt:lpstr>
      <vt:lpstr>Enhance mission discipline</vt:lpstr>
      <vt:lpstr>Enhance mission discipline</vt:lpstr>
      <vt:lpstr>Enhance mission discipline</vt:lpstr>
      <vt:lpstr>Enhance mission discipline</vt:lpstr>
      <vt:lpstr>Maximize chaos-induced momentum    for change</vt:lpstr>
      <vt:lpstr>Maximize chaos-induced momentum    for change</vt:lpstr>
      <vt:lpstr>Maximize chaos-induced momentum    for change</vt:lpstr>
      <vt:lpstr>Maximize chaos-induced momentum    for change</vt:lpstr>
      <vt:lpstr>Maximize chaos-induced momentum    for change</vt:lpstr>
      <vt:lpstr>Maximize chaos-induced momentum    for change</vt:lpstr>
      <vt:lpstr>Maximize chaos-induced momentum    for change</vt:lpstr>
      <vt:lpstr>PowerPoint Presentation</vt:lpstr>
    </vt:vector>
  </TitlesOfParts>
  <Company>Golden Gate Baptist Theological Seminary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Forgiveness</dc:title>
  <dc:creator>ericespinoza</dc:creator>
  <cp:lastModifiedBy>Jeff Iorg</cp:lastModifiedBy>
  <cp:revision>69</cp:revision>
  <dcterms:created xsi:type="dcterms:W3CDTF">2016-07-26T16:30:38Z</dcterms:created>
  <dcterms:modified xsi:type="dcterms:W3CDTF">2024-01-24T13:54:51Z</dcterms:modified>
</cp:coreProperties>
</file>