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84" r:id="rId4"/>
    <p:sldId id="270" r:id="rId5"/>
    <p:sldId id="272" r:id="rId6"/>
    <p:sldId id="273" r:id="rId7"/>
    <p:sldId id="276" r:id="rId8"/>
    <p:sldId id="277" r:id="rId9"/>
    <p:sldId id="278" r:id="rId10"/>
    <p:sldId id="279" r:id="rId11"/>
    <p:sldId id="280" r:id="rId12"/>
    <p:sldId id="282" r:id="rId13"/>
    <p:sldId id="285" r:id="rId14"/>
    <p:sldId id="283" r:id="rId15"/>
    <p:sldId id="260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2E6E4-11AC-428D-BDA8-CF00B2B3028F}" type="datetimeFigureOut">
              <a:rPr lang="id-ID" smtClean="0"/>
              <a:pPr/>
              <a:t>21/06/2022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4508A-A3A8-41F3-AAC3-34A83144577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18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0D4-B8A5-4A8B-8535-6A1B17F31907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812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72"/>
          <p:cNvSpPr>
            <a:spLocks noEditPoints="1"/>
          </p:cNvSpPr>
          <p:nvPr userDrawn="1"/>
        </p:nvSpPr>
        <p:spPr bwMode="auto">
          <a:xfrm rot="4260285" flipH="1">
            <a:off x="6030376" y="1559294"/>
            <a:ext cx="6488721" cy="4607842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11125275" y="403225"/>
            <a:ext cx="540000" cy="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03351" y="460237"/>
            <a:ext cx="983849" cy="425977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97788" y="1423988"/>
            <a:ext cx="2139950" cy="3830637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1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87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712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7DF4-51E6-4437-8C03-81A9EEB3CFF3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66214"/>
          </a:xfrm>
          <a:custGeom>
            <a:avLst/>
            <a:gdLst>
              <a:gd name="connsiteX0" fmla="*/ 0 w 12192000"/>
              <a:gd name="connsiteY0" fmla="*/ 0 h 4566214"/>
              <a:gd name="connsiteX1" fmla="*/ 12192000 w 12192000"/>
              <a:gd name="connsiteY1" fmla="*/ 0 h 4566214"/>
              <a:gd name="connsiteX2" fmla="*/ 12192000 w 12192000"/>
              <a:gd name="connsiteY2" fmla="*/ 451414 h 4566214"/>
              <a:gd name="connsiteX3" fmla="*/ 12192000 w 12192000"/>
              <a:gd name="connsiteY3" fmla="*/ 1863725 h 4566214"/>
              <a:gd name="connsiteX4" fmla="*/ 12192000 w 12192000"/>
              <a:gd name="connsiteY4" fmla="*/ 4566214 h 4566214"/>
              <a:gd name="connsiteX5" fmla="*/ 6824293 w 12192000"/>
              <a:gd name="connsiteY5" fmla="*/ 4566214 h 4566214"/>
              <a:gd name="connsiteX6" fmla="*/ 6825071 w 12192000"/>
              <a:gd name="connsiteY6" fmla="*/ 4558494 h 4566214"/>
              <a:gd name="connsiteX7" fmla="*/ 6096001 w 12192000"/>
              <a:gd name="connsiteY7" fmla="*/ 3829614 h 4566214"/>
              <a:gd name="connsiteX8" fmla="*/ 5366931 w 12192000"/>
              <a:gd name="connsiteY8" fmla="*/ 4558494 h 4566214"/>
              <a:gd name="connsiteX9" fmla="*/ 5367710 w 12192000"/>
              <a:gd name="connsiteY9" fmla="*/ 4566214 h 4566214"/>
              <a:gd name="connsiteX10" fmla="*/ 0 w 12192000"/>
              <a:gd name="connsiteY10" fmla="*/ 4566214 h 4566214"/>
              <a:gd name="connsiteX11" fmla="*/ 0 w 12192000"/>
              <a:gd name="connsiteY11" fmla="*/ 1863725 h 4566214"/>
              <a:gd name="connsiteX12" fmla="*/ 0 w 12192000"/>
              <a:gd name="connsiteY12" fmla="*/ 451414 h 456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4566214">
                <a:moveTo>
                  <a:pt x="0" y="0"/>
                </a:moveTo>
                <a:lnTo>
                  <a:pt x="12192000" y="0"/>
                </a:lnTo>
                <a:lnTo>
                  <a:pt x="12192000" y="451414"/>
                </a:lnTo>
                <a:lnTo>
                  <a:pt x="12192000" y="1863725"/>
                </a:lnTo>
                <a:lnTo>
                  <a:pt x="12192000" y="4566214"/>
                </a:lnTo>
                <a:lnTo>
                  <a:pt x="6824293" y="4566214"/>
                </a:lnTo>
                <a:lnTo>
                  <a:pt x="6825071" y="4558494"/>
                </a:lnTo>
                <a:cubicBezTo>
                  <a:pt x="6825071" y="4155945"/>
                  <a:pt x="6498655" y="3829614"/>
                  <a:pt x="6096001" y="3829614"/>
                </a:cubicBezTo>
                <a:cubicBezTo>
                  <a:pt x="5693348" y="3829614"/>
                  <a:pt x="5366931" y="4155945"/>
                  <a:pt x="5366931" y="4558494"/>
                </a:cubicBezTo>
                <a:lnTo>
                  <a:pt x="5367710" y="4566214"/>
                </a:lnTo>
                <a:lnTo>
                  <a:pt x="0" y="4566214"/>
                </a:lnTo>
                <a:lnTo>
                  <a:pt x="0" y="1863725"/>
                </a:lnTo>
                <a:lnTo>
                  <a:pt x="0" y="451414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</p:sp>
      <p:sp>
        <p:nvSpPr>
          <p:cNvPr id="9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412563" y="3880414"/>
            <a:ext cx="1366874" cy="1366519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 w="76200">
            <a:noFill/>
          </a:ln>
        </p:spPr>
      </p:sp>
    </p:spTree>
    <p:extLst>
      <p:ext uri="{BB962C8B-B14F-4D97-AF65-F5344CB8AC3E}">
        <p14:creationId xmlns:p14="http://schemas.microsoft.com/office/powerpoint/2010/main" val="108223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125275" y="403225"/>
            <a:ext cx="540000" cy="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608"/>
            <a:ext cx="10515600" cy="79262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03351" y="460237"/>
            <a:ext cx="983849" cy="425977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56000" y="1371359"/>
            <a:ext cx="108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431887"/>
            <a:ext cx="10539413" cy="33655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2136591"/>
            <a:ext cx="12192000" cy="3063875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63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125275" y="403225"/>
            <a:ext cx="540000" cy="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608"/>
            <a:ext cx="10515600" cy="79262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03351" y="460237"/>
            <a:ext cx="983849" cy="425977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56000" y="1371359"/>
            <a:ext cx="108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431887"/>
            <a:ext cx="10539413" cy="33655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Freeform 72"/>
          <p:cNvSpPr>
            <a:spLocks noEditPoints="1"/>
          </p:cNvSpPr>
          <p:nvPr userDrawn="1"/>
        </p:nvSpPr>
        <p:spPr bwMode="auto">
          <a:xfrm rot="6300000">
            <a:off x="-771356" y="-934529"/>
            <a:ext cx="3577813" cy="2540716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Freeform 72"/>
          <p:cNvSpPr>
            <a:spLocks noEditPoints="1"/>
          </p:cNvSpPr>
          <p:nvPr userDrawn="1"/>
        </p:nvSpPr>
        <p:spPr bwMode="auto">
          <a:xfrm rot="6300000">
            <a:off x="9876325" y="4866831"/>
            <a:ext cx="3577813" cy="2540716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964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125275" y="403225"/>
            <a:ext cx="540000" cy="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608"/>
            <a:ext cx="10515600" cy="79262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03351" y="460237"/>
            <a:ext cx="983849" cy="425977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56000" y="1371359"/>
            <a:ext cx="108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431887"/>
            <a:ext cx="10539413" cy="33655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1"/>
          <p:cNvSpPr>
            <a:spLocks noEditPoints="1"/>
          </p:cNvSpPr>
          <p:nvPr userDrawn="1"/>
        </p:nvSpPr>
        <p:spPr bwMode="auto">
          <a:xfrm>
            <a:off x="5530465" y="1429234"/>
            <a:ext cx="4807372" cy="4091145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11125275" y="403225"/>
            <a:ext cx="540000" cy="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608"/>
            <a:ext cx="10515600" cy="79262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03351" y="460237"/>
            <a:ext cx="983849" cy="425977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23040" y="1371359"/>
            <a:ext cx="108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431887"/>
            <a:ext cx="10539413" cy="3365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16436" y="2233593"/>
            <a:ext cx="1829276" cy="1828800"/>
          </a:xfrm>
          <a:prstGeom prst="ellipse">
            <a:avLst/>
          </a:prstGeom>
          <a:solidFill>
            <a:schemeClr val="bg2"/>
          </a:solidFill>
        </p:spPr>
      </p:sp>
      <p:sp>
        <p:nvSpPr>
          <p:cNvPr id="11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7235494" y="2233593"/>
            <a:ext cx="1829276" cy="1828800"/>
          </a:xfrm>
          <a:prstGeom prst="ellipse">
            <a:avLst/>
          </a:prstGeom>
          <a:solidFill>
            <a:schemeClr val="bg2"/>
          </a:solidFill>
        </p:spPr>
      </p:sp>
      <p:sp>
        <p:nvSpPr>
          <p:cNvPr id="12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9754553" y="2233593"/>
            <a:ext cx="1829276" cy="1828800"/>
          </a:xfrm>
          <a:prstGeom prst="ellipse">
            <a:avLst/>
          </a:prstGeom>
          <a:solidFill>
            <a:schemeClr val="bg2"/>
          </a:solidFill>
        </p:spPr>
      </p:sp>
    </p:spTree>
    <p:extLst>
      <p:ext uri="{BB962C8B-B14F-4D97-AF65-F5344CB8AC3E}">
        <p14:creationId xmlns:p14="http://schemas.microsoft.com/office/powerpoint/2010/main" val="229922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125275" y="403225"/>
            <a:ext cx="540000" cy="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608"/>
            <a:ext cx="10515600" cy="79262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03351" y="460237"/>
            <a:ext cx="983849" cy="425977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23040" y="1371359"/>
            <a:ext cx="108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38200" y="1431887"/>
            <a:ext cx="10539413" cy="336550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37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72"/>
          <p:cNvSpPr>
            <a:spLocks noEditPoints="1"/>
          </p:cNvSpPr>
          <p:nvPr userDrawn="1"/>
        </p:nvSpPr>
        <p:spPr bwMode="auto">
          <a:xfrm rot="2027610">
            <a:off x="-1002728" y="842438"/>
            <a:ext cx="6480593" cy="4602070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11125275" y="403225"/>
            <a:ext cx="540000" cy="54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03351" y="460237"/>
            <a:ext cx="983849" cy="425977"/>
          </a:xfrm>
        </p:spPr>
        <p:txBody>
          <a:bodyPr/>
          <a:lstStyle>
            <a:lvl1pPr algn="ctr">
              <a:defRPr sz="140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07334" y="3597798"/>
            <a:ext cx="2629382" cy="2629382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192082" y="2093089"/>
            <a:ext cx="1574157" cy="1574157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127008" y="3912243"/>
            <a:ext cx="1574157" cy="1574157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2122025" y="1495064"/>
            <a:ext cx="2102734" cy="2102734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747993" y="61691"/>
            <a:ext cx="1433373" cy="1433373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083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7DF4-51E6-4437-8C03-81A9EEB3CFF3}" type="datetime1">
              <a:rPr lang="id-ID" smtClean="0"/>
              <a:pPr/>
              <a:t>21/06/2022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867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4" r:id="rId5"/>
    <p:sldLayoutId id="2147483656" r:id="rId6"/>
    <p:sldLayoutId id="2147483655" r:id="rId7"/>
    <p:sldLayoutId id="2147483657" r:id="rId8"/>
    <p:sldLayoutId id="2147483658" r:id="rId9"/>
    <p:sldLayoutId id="2147483659" r:id="rId10"/>
    <p:sldLayoutId id="214748365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2"/>
          <p:cNvSpPr>
            <a:spLocks noEditPoints="1"/>
          </p:cNvSpPr>
          <p:nvPr/>
        </p:nvSpPr>
        <p:spPr bwMode="auto">
          <a:xfrm rot="6300000">
            <a:off x="-2050027" y="-994868"/>
            <a:ext cx="7509746" cy="5332903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72"/>
          <p:cNvSpPr>
            <a:spLocks noEditPoints="1"/>
          </p:cNvSpPr>
          <p:nvPr/>
        </p:nvSpPr>
        <p:spPr bwMode="auto">
          <a:xfrm rot="8100000">
            <a:off x="-924393" y="4372715"/>
            <a:ext cx="7509746" cy="5332903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 rot="694845">
            <a:off x="5797425" y="5052200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5579919" y="-137160"/>
            <a:ext cx="5695106" cy="53696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3494" y="715045"/>
            <a:ext cx="6030874" cy="258613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Major Change</a:t>
            </a:r>
            <a:endParaRPr lang="id-ID" sz="5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3884" y="3915964"/>
            <a:ext cx="1650095" cy="30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30461" y="4263440"/>
            <a:ext cx="3436942" cy="49461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Jeff Iorg</a:t>
            </a:r>
            <a:endParaRPr lang="id-ID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reeform 63"/>
          <p:cNvSpPr>
            <a:spLocks/>
          </p:cNvSpPr>
          <p:nvPr/>
        </p:nvSpPr>
        <p:spPr bwMode="auto">
          <a:xfrm>
            <a:off x="7990235" y="279742"/>
            <a:ext cx="874473" cy="791627"/>
          </a:xfrm>
          <a:custGeom>
            <a:avLst/>
            <a:gdLst>
              <a:gd name="T0" fmla="*/ 161 w 161"/>
              <a:gd name="T1" fmla="*/ 27 h 145"/>
              <a:gd name="T2" fmla="*/ 139 w 161"/>
              <a:gd name="T3" fmla="*/ 49 h 145"/>
              <a:gd name="T4" fmla="*/ 123 w 161"/>
              <a:gd name="T5" fmla="*/ 42 h 145"/>
              <a:gd name="T6" fmla="*/ 93 w 161"/>
              <a:gd name="T7" fmla="*/ 62 h 145"/>
              <a:gd name="T8" fmla="*/ 94 w 161"/>
              <a:gd name="T9" fmla="*/ 68 h 145"/>
              <a:gd name="T10" fmla="*/ 92 w 161"/>
              <a:gd name="T11" fmla="*/ 75 h 145"/>
              <a:gd name="T12" fmla="*/ 123 w 161"/>
              <a:gd name="T13" fmla="*/ 106 h 145"/>
              <a:gd name="T14" fmla="*/ 132 w 161"/>
              <a:gd name="T15" fmla="*/ 103 h 145"/>
              <a:gd name="T16" fmla="*/ 149 w 161"/>
              <a:gd name="T17" fmla="*/ 120 h 145"/>
              <a:gd name="T18" fmla="*/ 132 w 161"/>
              <a:gd name="T19" fmla="*/ 136 h 145"/>
              <a:gd name="T20" fmla="*/ 116 w 161"/>
              <a:gd name="T21" fmla="*/ 120 h 145"/>
              <a:gd name="T22" fmla="*/ 119 w 161"/>
              <a:gd name="T23" fmla="*/ 110 h 145"/>
              <a:gd name="T24" fmla="*/ 88 w 161"/>
              <a:gd name="T25" fmla="*/ 79 h 145"/>
              <a:gd name="T26" fmla="*/ 80 w 161"/>
              <a:gd name="T27" fmla="*/ 81 h 145"/>
              <a:gd name="T28" fmla="*/ 75 w 161"/>
              <a:gd name="T29" fmla="*/ 81 h 145"/>
              <a:gd name="T30" fmla="*/ 52 w 161"/>
              <a:gd name="T31" fmla="*/ 115 h 145"/>
              <a:gd name="T32" fmla="*/ 58 w 161"/>
              <a:gd name="T33" fmla="*/ 127 h 145"/>
              <a:gd name="T34" fmla="*/ 41 w 161"/>
              <a:gd name="T35" fmla="*/ 145 h 145"/>
              <a:gd name="T36" fmla="*/ 24 w 161"/>
              <a:gd name="T37" fmla="*/ 127 h 145"/>
              <a:gd name="T38" fmla="*/ 41 w 161"/>
              <a:gd name="T39" fmla="*/ 110 h 145"/>
              <a:gd name="T40" fmla="*/ 48 w 161"/>
              <a:gd name="T41" fmla="*/ 112 h 145"/>
              <a:gd name="T42" fmla="*/ 71 w 161"/>
              <a:gd name="T43" fmla="*/ 78 h 145"/>
              <a:gd name="T44" fmla="*/ 67 w 161"/>
              <a:gd name="T45" fmla="*/ 72 h 145"/>
              <a:gd name="T46" fmla="*/ 30 w 161"/>
              <a:gd name="T47" fmla="*/ 76 h 145"/>
              <a:gd name="T48" fmla="*/ 16 w 161"/>
              <a:gd name="T49" fmla="*/ 90 h 145"/>
              <a:gd name="T50" fmla="*/ 0 w 161"/>
              <a:gd name="T51" fmla="*/ 75 h 145"/>
              <a:gd name="T52" fmla="*/ 16 w 161"/>
              <a:gd name="T53" fmla="*/ 60 h 145"/>
              <a:gd name="T54" fmla="*/ 30 w 161"/>
              <a:gd name="T55" fmla="*/ 71 h 145"/>
              <a:gd name="T56" fmla="*/ 67 w 161"/>
              <a:gd name="T57" fmla="*/ 66 h 145"/>
              <a:gd name="T58" fmla="*/ 72 w 161"/>
              <a:gd name="T59" fmla="*/ 58 h 145"/>
              <a:gd name="T60" fmla="*/ 54 w 161"/>
              <a:gd name="T61" fmla="*/ 26 h 145"/>
              <a:gd name="T62" fmla="*/ 49 w 161"/>
              <a:gd name="T63" fmla="*/ 27 h 145"/>
              <a:gd name="T64" fmla="*/ 36 w 161"/>
              <a:gd name="T65" fmla="*/ 13 h 145"/>
              <a:gd name="T66" fmla="*/ 49 w 161"/>
              <a:gd name="T67" fmla="*/ 0 h 145"/>
              <a:gd name="T68" fmla="*/ 63 w 161"/>
              <a:gd name="T69" fmla="*/ 13 h 145"/>
              <a:gd name="T70" fmla="*/ 58 w 161"/>
              <a:gd name="T71" fmla="*/ 23 h 145"/>
              <a:gd name="T72" fmla="*/ 76 w 161"/>
              <a:gd name="T73" fmla="*/ 55 h 145"/>
              <a:gd name="T74" fmla="*/ 80 w 161"/>
              <a:gd name="T75" fmla="*/ 55 h 145"/>
              <a:gd name="T76" fmla="*/ 90 w 161"/>
              <a:gd name="T77" fmla="*/ 58 h 145"/>
              <a:gd name="T78" fmla="*/ 120 w 161"/>
              <a:gd name="T79" fmla="*/ 37 h 145"/>
              <a:gd name="T80" fmla="*/ 117 w 161"/>
              <a:gd name="T81" fmla="*/ 27 h 145"/>
              <a:gd name="T82" fmla="*/ 139 w 161"/>
              <a:gd name="T83" fmla="*/ 4 h 145"/>
              <a:gd name="T84" fmla="*/ 161 w 161"/>
              <a:gd name="T85" fmla="*/ 2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1" h="145">
                <a:moveTo>
                  <a:pt x="161" y="27"/>
                </a:moveTo>
                <a:cubicBezTo>
                  <a:pt x="161" y="39"/>
                  <a:pt x="151" y="49"/>
                  <a:pt x="139" y="49"/>
                </a:cubicBezTo>
                <a:cubicBezTo>
                  <a:pt x="133" y="49"/>
                  <a:pt x="127" y="46"/>
                  <a:pt x="123" y="42"/>
                </a:cubicBezTo>
                <a:cubicBezTo>
                  <a:pt x="123" y="42"/>
                  <a:pt x="123" y="42"/>
                  <a:pt x="93" y="62"/>
                </a:cubicBezTo>
                <a:cubicBezTo>
                  <a:pt x="93" y="64"/>
                  <a:pt x="94" y="66"/>
                  <a:pt x="94" y="68"/>
                </a:cubicBezTo>
                <a:cubicBezTo>
                  <a:pt x="94" y="71"/>
                  <a:pt x="93" y="73"/>
                  <a:pt x="92" y="75"/>
                </a:cubicBezTo>
                <a:cubicBezTo>
                  <a:pt x="92" y="75"/>
                  <a:pt x="92" y="75"/>
                  <a:pt x="123" y="106"/>
                </a:cubicBezTo>
                <a:cubicBezTo>
                  <a:pt x="125" y="104"/>
                  <a:pt x="129" y="103"/>
                  <a:pt x="132" y="103"/>
                </a:cubicBezTo>
                <a:cubicBezTo>
                  <a:pt x="141" y="103"/>
                  <a:pt x="149" y="110"/>
                  <a:pt x="149" y="120"/>
                </a:cubicBezTo>
                <a:cubicBezTo>
                  <a:pt x="149" y="129"/>
                  <a:pt x="141" y="136"/>
                  <a:pt x="132" y="136"/>
                </a:cubicBezTo>
                <a:cubicBezTo>
                  <a:pt x="123" y="136"/>
                  <a:pt x="116" y="129"/>
                  <a:pt x="116" y="120"/>
                </a:cubicBezTo>
                <a:cubicBezTo>
                  <a:pt x="116" y="116"/>
                  <a:pt x="117" y="113"/>
                  <a:pt x="119" y="110"/>
                </a:cubicBezTo>
                <a:cubicBezTo>
                  <a:pt x="119" y="110"/>
                  <a:pt x="119" y="110"/>
                  <a:pt x="88" y="79"/>
                </a:cubicBezTo>
                <a:cubicBezTo>
                  <a:pt x="86" y="81"/>
                  <a:pt x="83" y="81"/>
                  <a:pt x="80" y="81"/>
                </a:cubicBezTo>
                <a:cubicBezTo>
                  <a:pt x="79" y="81"/>
                  <a:pt x="77" y="81"/>
                  <a:pt x="75" y="81"/>
                </a:cubicBezTo>
                <a:cubicBezTo>
                  <a:pt x="75" y="81"/>
                  <a:pt x="75" y="81"/>
                  <a:pt x="52" y="115"/>
                </a:cubicBezTo>
                <a:cubicBezTo>
                  <a:pt x="56" y="118"/>
                  <a:pt x="58" y="123"/>
                  <a:pt x="58" y="127"/>
                </a:cubicBezTo>
                <a:cubicBezTo>
                  <a:pt x="58" y="137"/>
                  <a:pt x="50" y="145"/>
                  <a:pt x="41" y="145"/>
                </a:cubicBezTo>
                <a:cubicBezTo>
                  <a:pt x="31" y="145"/>
                  <a:pt x="24" y="137"/>
                  <a:pt x="24" y="127"/>
                </a:cubicBezTo>
                <a:cubicBezTo>
                  <a:pt x="24" y="118"/>
                  <a:pt x="31" y="110"/>
                  <a:pt x="41" y="110"/>
                </a:cubicBezTo>
                <a:cubicBezTo>
                  <a:pt x="43" y="110"/>
                  <a:pt x="46" y="111"/>
                  <a:pt x="48" y="112"/>
                </a:cubicBezTo>
                <a:cubicBezTo>
                  <a:pt x="48" y="112"/>
                  <a:pt x="48" y="112"/>
                  <a:pt x="71" y="78"/>
                </a:cubicBezTo>
                <a:cubicBezTo>
                  <a:pt x="69" y="76"/>
                  <a:pt x="68" y="74"/>
                  <a:pt x="67" y="72"/>
                </a:cubicBezTo>
                <a:cubicBezTo>
                  <a:pt x="67" y="72"/>
                  <a:pt x="67" y="72"/>
                  <a:pt x="30" y="76"/>
                </a:cubicBezTo>
                <a:cubicBezTo>
                  <a:pt x="30" y="84"/>
                  <a:pt x="23" y="90"/>
                  <a:pt x="16" y="90"/>
                </a:cubicBezTo>
                <a:cubicBezTo>
                  <a:pt x="7" y="90"/>
                  <a:pt x="0" y="83"/>
                  <a:pt x="0" y="75"/>
                </a:cubicBezTo>
                <a:cubicBezTo>
                  <a:pt x="0" y="66"/>
                  <a:pt x="7" y="60"/>
                  <a:pt x="16" y="60"/>
                </a:cubicBezTo>
                <a:cubicBezTo>
                  <a:pt x="22" y="60"/>
                  <a:pt x="28" y="64"/>
                  <a:pt x="30" y="71"/>
                </a:cubicBezTo>
                <a:cubicBezTo>
                  <a:pt x="30" y="71"/>
                  <a:pt x="30" y="71"/>
                  <a:pt x="67" y="66"/>
                </a:cubicBezTo>
                <a:cubicBezTo>
                  <a:pt x="67" y="63"/>
                  <a:pt x="69" y="60"/>
                  <a:pt x="72" y="58"/>
                </a:cubicBezTo>
                <a:cubicBezTo>
                  <a:pt x="72" y="58"/>
                  <a:pt x="72" y="58"/>
                  <a:pt x="54" y="26"/>
                </a:cubicBezTo>
                <a:cubicBezTo>
                  <a:pt x="52" y="26"/>
                  <a:pt x="51" y="27"/>
                  <a:pt x="49" y="27"/>
                </a:cubicBezTo>
                <a:cubicBezTo>
                  <a:pt x="42" y="27"/>
                  <a:pt x="36" y="20"/>
                  <a:pt x="36" y="13"/>
                </a:cubicBezTo>
                <a:cubicBezTo>
                  <a:pt x="36" y="5"/>
                  <a:pt x="42" y="0"/>
                  <a:pt x="49" y="0"/>
                </a:cubicBezTo>
                <a:cubicBezTo>
                  <a:pt x="57" y="0"/>
                  <a:pt x="63" y="5"/>
                  <a:pt x="63" y="13"/>
                </a:cubicBezTo>
                <a:cubicBezTo>
                  <a:pt x="63" y="17"/>
                  <a:pt x="61" y="21"/>
                  <a:pt x="58" y="23"/>
                </a:cubicBezTo>
                <a:cubicBezTo>
                  <a:pt x="58" y="23"/>
                  <a:pt x="58" y="23"/>
                  <a:pt x="76" y="55"/>
                </a:cubicBezTo>
                <a:cubicBezTo>
                  <a:pt x="77" y="55"/>
                  <a:pt x="79" y="55"/>
                  <a:pt x="80" y="55"/>
                </a:cubicBezTo>
                <a:cubicBezTo>
                  <a:pt x="84" y="55"/>
                  <a:pt x="87" y="56"/>
                  <a:pt x="90" y="58"/>
                </a:cubicBezTo>
                <a:cubicBezTo>
                  <a:pt x="90" y="58"/>
                  <a:pt x="90" y="58"/>
                  <a:pt x="120" y="37"/>
                </a:cubicBezTo>
                <a:cubicBezTo>
                  <a:pt x="118" y="34"/>
                  <a:pt x="117" y="30"/>
                  <a:pt x="117" y="27"/>
                </a:cubicBezTo>
                <a:cubicBezTo>
                  <a:pt x="117" y="14"/>
                  <a:pt x="127" y="4"/>
                  <a:pt x="139" y="4"/>
                </a:cubicBezTo>
                <a:cubicBezTo>
                  <a:pt x="151" y="4"/>
                  <a:pt x="161" y="14"/>
                  <a:pt x="161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38" y="6334897"/>
            <a:ext cx="2979178" cy="39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Grief – Not Rebellion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0649" y="2567048"/>
            <a:ext cx="106521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parameters for followers to understand and interpret  the change.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parameters to help minimize anxiety.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parameters carefully – be trustworthy and follow through on what you promise.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6849" y="1359024"/>
            <a:ext cx="10515600" cy="79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Managing organizational grief – creating parameters.</a:t>
            </a:r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– Not Spontaneity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0649" y="2567048"/>
            <a:ext cx="106521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documents explain the change.</a:t>
            </a: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documents can be counterproductive.</a:t>
            </a: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entire strategic document should be one to three pages.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to writing a strategic document.</a:t>
            </a: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easier to write longer than shorter.</a:t>
            </a: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creates permanency and accountability.  </a:t>
            </a:r>
          </a:p>
        </p:txBody>
      </p:sp>
      <p:sp>
        <p:nvSpPr>
          <p:cNvPr id="7" name="Freeform 72"/>
          <p:cNvSpPr>
            <a:spLocks noEditPoints="1"/>
          </p:cNvSpPr>
          <p:nvPr/>
        </p:nvSpPr>
        <p:spPr bwMode="auto">
          <a:xfrm rot="10035351">
            <a:off x="7644449" y="4708908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Reluctance – Not Opposition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0649" y="2567048"/>
            <a:ext cx="111509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Insecurity creates false dichotomies and wrong assumptions for leaders – internalizing and personalizing opposition.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Leaders must allow followers time for: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Making a final decision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Developing communication avenues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Accepting the major change</a:t>
            </a:r>
          </a:p>
        </p:txBody>
      </p:sp>
      <p:sp>
        <p:nvSpPr>
          <p:cNvPr id="7" name="Freeform 72"/>
          <p:cNvSpPr>
            <a:spLocks noEditPoints="1"/>
          </p:cNvSpPr>
          <p:nvPr/>
        </p:nvSpPr>
        <p:spPr bwMode="auto">
          <a:xfrm rot="10035351">
            <a:off x="-3574011" y="4242446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2"/>
          <p:cNvSpPr>
            <a:spLocks noEditPoints="1"/>
          </p:cNvSpPr>
          <p:nvPr/>
        </p:nvSpPr>
        <p:spPr bwMode="auto">
          <a:xfrm rot="10035351">
            <a:off x="8815157" y="4956705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Reluctance – Not Opposition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0649" y="2567048"/>
            <a:ext cx="111509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Followers begin their process of acceptance when they hear the change communicated for the first time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 long does it take followers to agree with and support a major change recommendation or decision? - A few days to a few weeks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Followers want their leaders to succeed and generally want to respond favorably to their leader’s initiatives.</a:t>
            </a:r>
          </a:p>
        </p:txBody>
      </p:sp>
      <p:sp>
        <p:nvSpPr>
          <p:cNvPr id="7" name="Freeform 72"/>
          <p:cNvSpPr>
            <a:spLocks noEditPoints="1"/>
          </p:cNvSpPr>
          <p:nvPr/>
        </p:nvSpPr>
        <p:spPr bwMode="auto">
          <a:xfrm rot="10035351">
            <a:off x="-3574011" y="4242446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Freeform 72"/>
          <p:cNvSpPr>
            <a:spLocks noEditPoints="1"/>
          </p:cNvSpPr>
          <p:nvPr/>
        </p:nvSpPr>
        <p:spPr bwMode="auto">
          <a:xfrm rot="10035351">
            <a:off x="8815157" y="4956705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Reluctance – Not Opposition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0649" y="2567048"/>
            <a:ext cx="111509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Non-supporters; non-adopters – passive people who 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ignored.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Resolute opponents – cannot be allowed to derail major change since it strikes at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 mission.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6849" y="1359024"/>
            <a:ext cx="10515600" cy="79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People who do not accept change.</a:t>
            </a:r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rot="14400000">
            <a:off x="-217858" y="-2561408"/>
            <a:ext cx="12642392" cy="12638723"/>
            <a:chOff x="625476" y="-2041525"/>
            <a:chExt cx="10941050" cy="10937875"/>
          </a:xfrm>
          <a:solidFill>
            <a:schemeClr val="bg1">
              <a:alpha val="65000"/>
            </a:schemeClr>
          </a:solidFill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625476" y="-2041525"/>
              <a:ext cx="10941050" cy="10937875"/>
              <a:chOff x="394" y="-1286"/>
              <a:chExt cx="6892" cy="6890"/>
            </a:xfrm>
            <a:grpFill/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6411" y="2707"/>
                <a:ext cx="544" cy="173"/>
              </a:xfrm>
              <a:custGeom>
                <a:avLst/>
                <a:gdLst>
                  <a:gd name="T0" fmla="*/ 2 w 544"/>
                  <a:gd name="T1" fmla="*/ 173 h 173"/>
                  <a:gd name="T2" fmla="*/ 0 w 544"/>
                  <a:gd name="T3" fmla="*/ 171 h 173"/>
                  <a:gd name="T4" fmla="*/ 544 w 544"/>
                  <a:gd name="T5" fmla="*/ 0 h 173"/>
                  <a:gd name="T6" fmla="*/ 544 w 544"/>
                  <a:gd name="T7" fmla="*/ 3 h 173"/>
                  <a:gd name="T8" fmla="*/ 2 w 544"/>
                  <a:gd name="T9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73">
                    <a:moveTo>
                      <a:pt x="2" y="173"/>
                    </a:moveTo>
                    <a:lnTo>
                      <a:pt x="0" y="171"/>
                    </a:lnTo>
                    <a:lnTo>
                      <a:pt x="544" y="0"/>
                    </a:lnTo>
                    <a:lnTo>
                      <a:pt x="544" y="3"/>
                    </a:lnTo>
                    <a:lnTo>
                      <a:pt x="2" y="1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6907" y="2667"/>
                <a:ext cx="83" cy="81"/>
              </a:xfrm>
              <a:custGeom>
                <a:avLst/>
                <a:gdLst>
                  <a:gd name="T0" fmla="*/ 31 w 35"/>
                  <a:gd name="T1" fmla="*/ 11 h 34"/>
                  <a:gd name="T2" fmla="*/ 24 w 35"/>
                  <a:gd name="T3" fmla="*/ 31 h 34"/>
                  <a:gd name="T4" fmla="*/ 3 w 35"/>
                  <a:gd name="T5" fmla="*/ 23 h 34"/>
                  <a:gd name="T6" fmla="*/ 11 w 35"/>
                  <a:gd name="T7" fmla="*/ 3 h 34"/>
                  <a:gd name="T8" fmla="*/ 31 w 35"/>
                  <a:gd name="T9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4">
                    <a:moveTo>
                      <a:pt x="31" y="11"/>
                    </a:moveTo>
                    <a:cubicBezTo>
                      <a:pt x="35" y="18"/>
                      <a:pt x="31" y="27"/>
                      <a:pt x="24" y="31"/>
                    </a:cubicBezTo>
                    <a:cubicBezTo>
                      <a:pt x="16" y="34"/>
                      <a:pt x="7" y="31"/>
                      <a:pt x="3" y="23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9" y="0"/>
                      <a:pt x="28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735" y="4173"/>
                <a:ext cx="2237" cy="1369"/>
              </a:xfrm>
              <a:custGeom>
                <a:avLst/>
                <a:gdLst>
                  <a:gd name="T0" fmla="*/ 0 w 2237"/>
                  <a:gd name="T1" fmla="*/ 1369 h 1369"/>
                  <a:gd name="T2" fmla="*/ 0 w 2237"/>
                  <a:gd name="T3" fmla="*/ 1367 h 1369"/>
                  <a:gd name="T4" fmla="*/ 2235 w 2237"/>
                  <a:gd name="T5" fmla="*/ 0 h 1369"/>
                  <a:gd name="T6" fmla="*/ 2237 w 2237"/>
                  <a:gd name="T7" fmla="*/ 0 h 1369"/>
                  <a:gd name="T8" fmla="*/ 0 w 2237"/>
                  <a:gd name="T9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7" h="1369">
                    <a:moveTo>
                      <a:pt x="0" y="1369"/>
                    </a:moveTo>
                    <a:lnTo>
                      <a:pt x="0" y="1367"/>
                    </a:lnTo>
                    <a:lnTo>
                      <a:pt x="2235" y="0"/>
                    </a:lnTo>
                    <a:lnTo>
                      <a:pt x="2237" y="0"/>
                    </a:lnTo>
                    <a:lnTo>
                      <a:pt x="0" y="13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770" y="4308"/>
                <a:ext cx="1282" cy="1242"/>
              </a:xfrm>
              <a:custGeom>
                <a:avLst/>
                <a:gdLst>
                  <a:gd name="T0" fmla="*/ 0 w 1282"/>
                  <a:gd name="T1" fmla="*/ 1242 h 1242"/>
                  <a:gd name="T2" fmla="*/ 0 w 1282"/>
                  <a:gd name="T3" fmla="*/ 1239 h 1242"/>
                  <a:gd name="T4" fmla="*/ 1280 w 1282"/>
                  <a:gd name="T5" fmla="*/ 0 h 1242"/>
                  <a:gd name="T6" fmla="*/ 1282 w 1282"/>
                  <a:gd name="T7" fmla="*/ 3 h 1242"/>
                  <a:gd name="T8" fmla="*/ 0 w 1282"/>
                  <a:gd name="T9" fmla="*/ 1242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2" h="1242">
                    <a:moveTo>
                      <a:pt x="0" y="1242"/>
                    </a:moveTo>
                    <a:lnTo>
                      <a:pt x="0" y="1239"/>
                    </a:lnTo>
                    <a:lnTo>
                      <a:pt x="1280" y="0"/>
                    </a:lnTo>
                    <a:lnTo>
                      <a:pt x="1282" y="3"/>
                    </a:lnTo>
                    <a:lnTo>
                      <a:pt x="0" y="12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763" y="3365"/>
                <a:ext cx="819" cy="2220"/>
              </a:xfrm>
              <a:custGeom>
                <a:avLst/>
                <a:gdLst>
                  <a:gd name="T0" fmla="*/ 3 w 819"/>
                  <a:gd name="T1" fmla="*/ 2220 h 2220"/>
                  <a:gd name="T2" fmla="*/ 0 w 819"/>
                  <a:gd name="T3" fmla="*/ 2218 h 2220"/>
                  <a:gd name="T4" fmla="*/ 816 w 819"/>
                  <a:gd name="T5" fmla="*/ 0 h 2220"/>
                  <a:gd name="T6" fmla="*/ 819 w 819"/>
                  <a:gd name="T7" fmla="*/ 0 h 2220"/>
                  <a:gd name="T8" fmla="*/ 3 w 819"/>
                  <a:gd name="T9" fmla="*/ 2220 h 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9" h="2220">
                    <a:moveTo>
                      <a:pt x="3" y="2220"/>
                    </a:moveTo>
                    <a:lnTo>
                      <a:pt x="0" y="2218"/>
                    </a:lnTo>
                    <a:lnTo>
                      <a:pt x="816" y="0"/>
                    </a:lnTo>
                    <a:lnTo>
                      <a:pt x="819" y="0"/>
                    </a:lnTo>
                    <a:lnTo>
                      <a:pt x="3" y="22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763" y="2086"/>
                <a:ext cx="748" cy="3499"/>
              </a:xfrm>
              <a:custGeom>
                <a:avLst/>
                <a:gdLst>
                  <a:gd name="T0" fmla="*/ 3 w 748"/>
                  <a:gd name="T1" fmla="*/ 3499 h 3499"/>
                  <a:gd name="T2" fmla="*/ 0 w 748"/>
                  <a:gd name="T3" fmla="*/ 3499 h 3499"/>
                  <a:gd name="T4" fmla="*/ 745 w 748"/>
                  <a:gd name="T5" fmla="*/ 0 h 3499"/>
                  <a:gd name="T6" fmla="*/ 748 w 748"/>
                  <a:gd name="T7" fmla="*/ 0 h 3499"/>
                  <a:gd name="T8" fmla="*/ 3 w 748"/>
                  <a:gd name="T9" fmla="*/ 3499 h 3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8" h="3499">
                    <a:moveTo>
                      <a:pt x="3" y="3499"/>
                    </a:moveTo>
                    <a:lnTo>
                      <a:pt x="0" y="3499"/>
                    </a:lnTo>
                    <a:lnTo>
                      <a:pt x="745" y="0"/>
                    </a:lnTo>
                    <a:lnTo>
                      <a:pt x="748" y="0"/>
                    </a:lnTo>
                    <a:lnTo>
                      <a:pt x="3" y="34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770" y="3336"/>
                <a:ext cx="1268" cy="2214"/>
              </a:xfrm>
              <a:custGeom>
                <a:avLst/>
                <a:gdLst>
                  <a:gd name="T0" fmla="*/ 0 w 1268"/>
                  <a:gd name="T1" fmla="*/ 2214 h 2214"/>
                  <a:gd name="T2" fmla="*/ 0 w 1268"/>
                  <a:gd name="T3" fmla="*/ 2211 h 2214"/>
                  <a:gd name="T4" fmla="*/ 1266 w 1268"/>
                  <a:gd name="T5" fmla="*/ 0 h 2214"/>
                  <a:gd name="T6" fmla="*/ 1268 w 1268"/>
                  <a:gd name="T7" fmla="*/ 0 h 2214"/>
                  <a:gd name="T8" fmla="*/ 0 w 1268"/>
                  <a:gd name="T9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8" h="2214">
                    <a:moveTo>
                      <a:pt x="0" y="2214"/>
                    </a:moveTo>
                    <a:lnTo>
                      <a:pt x="0" y="2211"/>
                    </a:lnTo>
                    <a:lnTo>
                      <a:pt x="1266" y="0"/>
                    </a:lnTo>
                    <a:lnTo>
                      <a:pt x="1268" y="0"/>
                    </a:lnTo>
                    <a:lnTo>
                      <a:pt x="0" y="2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770" y="4713"/>
                <a:ext cx="2682" cy="837"/>
              </a:xfrm>
              <a:custGeom>
                <a:avLst/>
                <a:gdLst>
                  <a:gd name="T0" fmla="*/ 0 w 2682"/>
                  <a:gd name="T1" fmla="*/ 837 h 837"/>
                  <a:gd name="T2" fmla="*/ 0 w 2682"/>
                  <a:gd name="T3" fmla="*/ 834 h 837"/>
                  <a:gd name="T4" fmla="*/ 2680 w 2682"/>
                  <a:gd name="T5" fmla="*/ 0 h 837"/>
                  <a:gd name="T6" fmla="*/ 2682 w 2682"/>
                  <a:gd name="T7" fmla="*/ 2 h 837"/>
                  <a:gd name="T8" fmla="*/ 0 w 2682"/>
                  <a:gd name="T9" fmla="*/ 837 h 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2" h="837">
                    <a:moveTo>
                      <a:pt x="0" y="837"/>
                    </a:moveTo>
                    <a:lnTo>
                      <a:pt x="0" y="834"/>
                    </a:lnTo>
                    <a:lnTo>
                      <a:pt x="2680" y="0"/>
                    </a:lnTo>
                    <a:lnTo>
                      <a:pt x="2682" y="2"/>
                    </a:lnTo>
                    <a:lnTo>
                      <a:pt x="0" y="8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733" y="5509"/>
                <a:ext cx="78" cy="78"/>
              </a:xfrm>
              <a:custGeom>
                <a:avLst/>
                <a:gdLst>
                  <a:gd name="T0" fmla="*/ 19 w 33"/>
                  <a:gd name="T1" fmla="*/ 2 h 33"/>
                  <a:gd name="T2" fmla="*/ 31 w 33"/>
                  <a:gd name="T3" fmla="*/ 20 h 33"/>
                  <a:gd name="T4" fmla="*/ 13 w 33"/>
                  <a:gd name="T5" fmla="*/ 32 h 33"/>
                  <a:gd name="T6" fmla="*/ 1 w 33"/>
                  <a:gd name="T7" fmla="*/ 14 h 33"/>
                  <a:gd name="T8" fmla="*/ 19 w 33"/>
                  <a:gd name="T9" fmla="*/ 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19" y="2"/>
                    </a:moveTo>
                    <a:cubicBezTo>
                      <a:pt x="27" y="3"/>
                      <a:pt x="33" y="11"/>
                      <a:pt x="31" y="20"/>
                    </a:cubicBezTo>
                    <a:cubicBezTo>
                      <a:pt x="29" y="28"/>
                      <a:pt x="21" y="33"/>
                      <a:pt x="13" y="32"/>
                    </a:cubicBezTo>
                    <a:cubicBezTo>
                      <a:pt x="5" y="30"/>
                      <a:pt x="0" y="22"/>
                      <a:pt x="1" y="14"/>
                    </a:cubicBezTo>
                    <a:cubicBezTo>
                      <a:pt x="3" y="6"/>
                      <a:pt x="11" y="0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716" y="1326"/>
                <a:ext cx="627" cy="450"/>
              </a:xfrm>
              <a:custGeom>
                <a:avLst/>
                <a:gdLst>
                  <a:gd name="T0" fmla="*/ 627 w 627"/>
                  <a:gd name="T1" fmla="*/ 450 h 450"/>
                  <a:gd name="T2" fmla="*/ 0 w 627"/>
                  <a:gd name="T3" fmla="*/ 0 h 450"/>
                  <a:gd name="T4" fmla="*/ 0 w 627"/>
                  <a:gd name="T5" fmla="*/ 0 h 450"/>
                  <a:gd name="T6" fmla="*/ 627 w 627"/>
                  <a:gd name="T7" fmla="*/ 447 h 450"/>
                  <a:gd name="T8" fmla="*/ 627 w 627"/>
                  <a:gd name="T9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450">
                    <a:moveTo>
                      <a:pt x="627" y="45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27" y="447"/>
                    </a:lnTo>
                    <a:lnTo>
                      <a:pt x="627" y="4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572" y="586"/>
                <a:ext cx="146" cy="740"/>
              </a:xfrm>
              <a:custGeom>
                <a:avLst/>
                <a:gdLst>
                  <a:gd name="T0" fmla="*/ 144 w 146"/>
                  <a:gd name="T1" fmla="*/ 740 h 740"/>
                  <a:gd name="T2" fmla="*/ 0 w 146"/>
                  <a:gd name="T3" fmla="*/ 0 h 740"/>
                  <a:gd name="T4" fmla="*/ 2 w 146"/>
                  <a:gd name="T5" fmla="*/ 0 h 740"/>
                  <a:gd name="T6" fmla="*/ 146 w 146"/>
                  <a:gd name="T7" fmla="*/ 740 h 740"/>
                  <a:gd name="T8" fmla="*/ 144 w 146"/>
                  <a:gd name="T9" fmla="*/ 74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740">
                    <a:moveTo>
                      <a:pt x="144" y="74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46" y="740"/>
                    </a:lnTo>
                    <a:lnTo>
                      <a:pt x="144" y="7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676" y="1286"/>
                <a:ext cx="80" cy="81"/>
              </a:xfrm>
              <a:custGeom>
                <a:avLst/>
                <a:gdLst>
                  <a:gd name="T0" fmla="*/ 13 w 34"/>
                  <a:gd name="T1" fmla="*/ 2 h 34"/>
                  <a:gd name="T2" fmla="*/ 32 w 34"/>
                  <a:gd name="T3" fmla="*/ 13 h 34"/>
                  <a:gd name="T4" fmla="*/ 22 w 34"/>
                  <a:gd name="T5" fmla="*/ 32 h 34"/>
                  <a:gd name="T6" fmla="*/ 3 w 34"/>
                  <a:gd name="T7" fmla="*/ 21 h 34"/>
                  <a:gd name="T8" fmla="*/ 13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3" y="2"/>
                    </a:moveTo>
                    <a:cubicBezTo>
                      <a:pt x="21" y="0"/>
                      <a:pt x="29" y="4"/>
                      <a:pt x="32" y="13"/>
                    </a:cubicBezTo>
                    <a:cubicBezTo>
                      <a:pt x="34" y="21"/>
                      <a:pt x="30" y="29"/>
                      <a:pt x="22" y="32"/>
                    </a:cubicBezTo>
                    <a:cubicBezTo>
                      <a:pt x="14" y="34"/>
                      <a:pt x="5" y="29"/>
                      <a:pt x="3" y="21"/>
                    </a:cubicBezTo>
                    <a:cubicBezTo>
                      <a:pt x="0" y="13"/>
                      <a:pt x="5" y="5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546" y="546"/>
                <a:ext cx="80" cy="81"/>
              </a:xfrm>
              <a:custGeom>
                <a:avLst/>
                <a:gdLst>
                  <a:gd name="T0" fmla="*/ 12 w 34"/>
                  <a:gd name="T1" fmla="*/ 2 h 34"/>
                  <a:gd name="T2" fmla="*/ 31 w 34"/>
                  <a:gd name="T3" fmla="*/ 12 h 34"/>
                  <a:gd name="T4" fmla="*/ 21 w 34"/>
                  <a:gd name="T5" fmla="*/ 31 h 34"/>
                  <a:gd name="T6" fmla="*/ 2 w 34"/>
                  <a:gd name="T7" fmla="*/ 21 h 34"/>
                  <a:gd name="T8" fmla="*/ 12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2" y="2"/>
                    </a:moveTo>
                    <a:cubicBezTo>
                      <a:pt x="20" y="0"/>
                      <a:pt x="29" y="4"/>
                      <a:pt x="31" y="12"/>
                    </a:cubicBezTo>
                    <a:cubicBezTo>
                      <a:pt x="34" y="20"/>
                      <a:pt x="29" y="29"/>
                      <a:pt x="21" y="31"/>
                    </a:cubicBezTo>
                    <a:cubicBezTo>
                      <a:pt x="13" y="34"/>
                      <a:pt x="5" y="29"/>
                      <a:pt x="2" y="21"/>
                    </a:cubicBezTo>
                    <a:cubicBezTo>
                      <a:pt x="0" y="13"/>
                      <a:pt x="4" y="4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752" y="-809"/>
                <a:ext cx="147" cy="740"/>
              </a:xfrm>
              <a:custGeom>
                <a:avLst/>
                <a:gdLst>
                  <a:gd name="T0" fmla="*/ 144 w 147"/>
                  <a:gd name="T1" fmla="*/ 740 h 740"/>
                  <a:gd name="T2" fmla="*/ 0 w 147"/>
                  <a:gd name="T3" fmla="*/ 0 h 740"/>
                  <a:gd name="T4" fmla="*/ 3 w 147"/>
                  <a:gd name="T5" fmla="*/ 0 h 740"/>
                  <a:gd name="T6" fmla="*/ 147 w 147"/>
                  <a:gd name="T7" fmla="*/ 740 h 740"/>
                  <a:gd name="T8" fmla="*/ 144 w 147"/>
                  <a:gd name="T9" fmla="*/ 74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740">
                    <a:moveTo>
                      <a:pt x="144" y="74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147" y="740"/>
                    </a:lnTo>
                    <a:lnTo>
                      <a:pt x="144" y="7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2726" y="-849"/>
                <a:ext cx="81" cy="80"/>
              </a:xfrm>
              <a:custGeom>
                <a:avLst/>
                <a:gdLst>
                  <a:gd name="T0" fmla="*/ 12 w 34"/>
                  <a:gd name="T1" fmla="*/ 2 h 34"/>
                  <a:gd name="T2" fmla="*/ 31 w 34"/>
                  <a:gd name="T3" fmla="*/ 13 h 34"/>
                  <a:gd name="T4" fmla="*/ 21 w 34"/>
                  <a:gd name="T5" fmla="*/ 32 h 34"/>
                  <a:gd name="T6" fmla="*/ 2 w 34"/>
                  <a:gd name="T7" fmla="*/ 21 h 34"/>
                  <a:gd name="T8" fmla="*/ 12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2" y="2"/>
                    </a:moveTo>
                    <a:cubicBezTo>
                      <a:pt x="20" y="0"/>
                      <a:pt x="29" y="5"/>
                      <a:pt x="31" y="13"/>
                    </a:cubicBezTo>
                    <a:cubicBezTo>
                      <a:pt x="34" y="21"/>
                      <a:pt x="29" y="29"/>
                      <a:pt x="21" y="32"/>
                    </a:cubicBezTo>
                    <a:cubicBezTo>
                      <a:pt x="13" y="34"/>
                      <a:pt x="4" y="29"/>
                      <a:pt x="2" y="21"/>
                    </a:cubicBezTo>
                    <a:cubicBezTo>
                      <a:pt x="0" y="13"/>
                      <a:pt x="4" y="5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2121" y="2050"/>
                <a:ext cx="331" cy="568"/>
              </a:xfrm>
              <a:custGeom>
                <a:avLst/>
                <a:gdLst>
                  <a:gd name="T0" fmla="*/ 2 w 140"/>
                  <a:gd name="T1" fmla="*/ 0 h 240"/>
                  <a:gd name="T2" fmla="*/ 0 w 140"/>
                  <a:gd name="T3" fmla="*/ 0 h 240"/>
                  <a:gd name="T4" fmla="*/ 139 w 140"/>
                  <a:gd name="T5" fmla="*/ 240 h 240"/>
                  <a:gd name="T6" fmla="*/ 140 w 140"/>
                  <a:gd name="T7" fmla="*/ 240 h 240"/>
                  <a:gd name="T8" fmla="*/ 2 w 140"/>
                  <a:gd name="T9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240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39" y="240"/>
                      <a:pt x="139" y="240"/>
                      <a:pt x="139" y="240"/>
                    </a:cubicBezTo>
                    <a:cubicBezTo>
                      <a:pt x="139" y="240"/>
                      <a:pt x="140" y="240"/>
                      <a:pt x="140" y="24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1421" y="2672"/>
                <a:ext cx="1012" cy="1175"/>
              </a:xfrm>
              <a:custGeom>
                <a:avLst/>
                <a:gdLst>
                  <a:gd name="T0" fmla="*/ 0 w 428"/>
                  <a:gd name="T1" fmla="*/ 496 h 497"/>
                  <a:gd name="T2" fmla="*/ 1 w 428"/>
                  <a:gd name="T3" fmla="*/ 497 h 497"/>
                  <a:gd name="T4" fmla="*/ 428 w 428"/>
                  <a:gd name="T5" fmla="*/ 0 h 497"/>
                  <a:gd name="T6" fmla="*/ 427 w 428"/>
                  <a:gd name="T7" fmla="*/ 0 h 497"/>
                  <a:gd name="T8" fmla="*/ 0 w 428"/>
                  <a:gd name="T9" fmla="*/ 49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497">
                    <a:moveTo>
                      <a:pt x="0" y="496"/>
                    </a:moveTo>
                    <a:cubicBezTo>
                      <a:pt x="0" y="497"/>
                      <a:pt x="1" y="497"/>
                      <a:pt x="1" y="497"/>
                    </a:cubicBezTo>
                    <a:cubicBezTo>
                      <a:pt x="428" y="0"/>
                      <a:pt x="428" y="0"/>
                      <a:pt x="428" y="0"/>
                    </a:cubicBezTo>
                    <a:cubicBezTo>
                      <a:pt x="427" y="0"/>
                      <a:pt x="427" y="0"/>
                      <a:pt x="427" y="0"/>
                    </a:cubicBezTo>
                    <a:lnTo>
                      <a:pt x="0" y="4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1418" y="3892"/>
                <a:ext cx="294" cy="109"/>
              </a:xfrm>
              <a:custGeom>
                <a:avLst/>
                <a:gdLst>
                  <a:gd name="T0" fmla="*/ 124 w 124"/>
                  <a:gd name="T1" fmla="*/ 46 h 46"/>
                  <a:gd name="T2" fmla="*/ 124 w 124"/>
                  <a:gd name="T3" fmla="*/ 45 h 46"/>
                  <a:gd name="T4" fmla="*/ 1 w 124"/>
                  <a:gd name="T5" fmla="*/ 0 h 46"/>
                  <a:gd name="T6" fmla="*/ 0 w 124"/>
                  <a:gd name="T7" fmla="*/ 2 h 46"/>
                  <a:gd name="T8" fmla="*/ 124 w 124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46">
                    <a:moveTo>
                      <a:pt x="124" y="46"/>
                    </a:moveTo>
                    <a:cubicBezTo>
                      <a:pt x="124" y="46"/>
                      <a:pt x="124" y="46"/>
                      <a:pt x="124" y="4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lnTo>
                      <a:pt x="124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1461" y="4036"/>
                <a:ext cx="272" cy="967"/>
              </a:xfrm>
              <a:custGeom>
                <a:avLst/>
                <a:gdLst>
                  <a:gd name="T0" fmla="*/ 113 w 115"/>
                  <a:gd name="T1" fmla="*/ 0 h 409"/>
                  <a:gd name="T2" fmla="*/ 0 w 115"/>
                  <a:gd name="T3" fmla="*/ 409 h 409"/>
                  <a:gd name="T4" fmla="*/ 2 w 115"/>
                  <a:gd name="T5" fmla="*/ 408 h 409"/>
                  <a:gd name="T6" fmla="*/ 115 w 115"/>
                  <a:gd name="T7" fmla="*/ 1 h 409"/>
                  <a:gd name="T8" fmla="*/ 114 w 115"/>
                  <a:gd name="T9" fmla="*/ 1 h 409"/>
                  <a:gd name="T10" fmla="*/ 113 w 115"/>
                  <a:gd name="T11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5" h="409">
                    <a:moveTo>
                      <a:pt x="113" y="0"/>
                    </a:moveTo>
                    <a:cubicBezTo>
                      <a:pt x="0" y="409"/>
                      <a:pt x="0" y="409"/>
                      <a:pt x="0" y="409"/>
                    </a:cubicBezTo>
                    <a:cubicBezTo>
                      <a:pt x="1" y="409"/>
                      <a:pt x="2" y="409"/>
                      <a:pt x="2" y="408"/>
                    </a:cubicBezTo>
                    <a:cubicBezTo>
                      <a:pt x="115" y="1"/>
                      <a:pt x="115" y="1"/>
                      <a:pt x="115" y="1"/>
                    </a:cubicBezTo>
                    <a:cubicBezTo>
                      <a:pt x="115" y="1"/>
                      <a:pt x="115" y="1"/>
                      <a:pt x="114" y="1"/>
                    </a:cubicBezTo>
                    <a:cubicBezTo>
                      <a:pt x="114" y="1"/>
                      <a:pt x="114" y="1"/>
                      <a:pt x="1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2088" y="1981"/>
                <a:ext cx="71" cy="69"/>
              </a:xfrm>
              <a:custGeom>
                <a:avLst/>
                <a:gdLst>
                  <a:gd name="T0" fmla="*/ 27 w 30"/>
                  <a:gd name="T1" fmla="*/ 20 h 29"/>
                  <a:gd name="T2" fmla="*/ 19 w 30"/>
                  <a:gd name="T3" fmla="*/ 3 h 29"/>
                  <a:gd name="T4" fmla="*/ 2 w 30"/>
                  <a:gd name="T5" fmla="*/ 11 h 29"/>
                  <a:gd name="T6" fmla="*/ 10 w 30"/>
                  <a:gd name="T7" fmla="*/ 28 h 29"/>
                  <a:gd name="T8" fmla="*/ 14 w 30"/>
                  <a:gd name="T9" fmla="*/ 29 h 29"/>
                  <a:gd name="T10" fmla="*/ 16 w 30"/>
                  <a:gd name="T11" fmla="*/ 29 h 29"/>
                  <a:gd name="T12" fmla="*/ 27 w 30"/>
                  <a:gd name="T13" fmla="*/ 2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27" y="20"/>
                    </a:moveTo>
                    <a:cubicBezTo>
                      <a:pt x="30" y="13"/>
                      <a:pt x="26" y="5"/>
                      <a:pt x="19" y="3"/>
                    </a:cubicBezTo>
                    <a:cubicBezTo>
                      <a:pt x="12" y="0"/>
                      <a:pt x="5" y="4"/>
                      <a:pt x="2" y="11"/>
                    </a:cubicBezTo>
                    <a:cubicBezTo>
                      <a:pt x="0" y="18"/>
                      <a:pt x="3" y="25"/>
                      <a:pt x="10" y="28"/>
                    </a:cubicBezTo>
                    <a:cubicBezTo>
                      <a:pt x="12" y="28"/>
                      <a:pt x="13" y="29"/>
                      <a:pt x="14" y="29"/>
                    </a:cubicBezTo>
                    <a:cubicBezTo>
                      <a:pt x="15" y="29"/>
                      <a:pt x="15" y="29"/>
                      <a:pt x="16" y="29"/>
                    </a:cubicBezTo>
                    <a:cubicBezTo>
                      <a:pt x="21" y="28"/>
                      <a:pt x="25" y="25"/>
                      <a:pt x="2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2416" y="2618"/>
                <a:ext cx="71" cy="66"/>
              </a:xfrm>
              <a:custGeom>
                <a:avLst/>
                <a:gdLst>
                  <a:gd name="T0" fmla="*/ 19 w 30"/>
                  <a:gd name="T1" fmla="*/ 0 h 28"/>
                  <a:gd name="T2" fmla="*/ 15 w 30"/>
                  <a:gd name="T3" fmla="*/ 0 h 28"/>
                  <a:gd name="T4" fmla="*/ 14 w 30"/>
                  <a:gd name="T5" fmla="*/ 0 h 28"/>
                  <a:gd name="T6" fmla="*/ 2 w 30"/>
                  <a:gd name="T7" fmla="*/ 8 h 28"/>
                  <a:gd name="T8" fmla="*/ 6 w 30"/>
                  <a:gd name="T9" fmla="*/ 23 h 28"/>
                  <a:gd name="T10" fmla="*/ 7 w 30"/>
                  <a:gd name="T11" fmla="*/ 23 h 28"/>
                  <a:gd name="T12" fmla="*/ 10 w 30"/>
                  <a:gd name="T13" fmla="*/ 25 h 28"/>
                  <a:gd name="T14" fmla="*/ 27 w 30"/>
                  <a:gd name="T15" fmla="*/ 17 h 28"/>
                  <a:gd name="T16" fmla="*/ 19 w 30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8">
                    <a:moveTo>
                      <a:pt x="19" y="0"/>
                    </a:moveTo>
                    <a:cubicBezTo>
                      <a:pt x="18" y="0"/>
                      <a:pt x="17" y="0"/>
                      <a:pt x="15" y="0"/>
                    </a:cubicBezTo>
                    <a:cubicBezTo>
                      <a:pt x="15" y="0"/>
                      <a:pt x="14" y="0"/>
                      <a:pt x="14" y="0"/>
                    </a:cubicBezTo>
                    <a:cubicBezTo>
                      <a:pt x="9" y="0"/>
                      <a:pt x="4" y="3"/>
                      <a:pt x="2" y="8"/>
                    </a:cubicBezTo>
                    <a:cubicBezTo>
                      <a:pt x="0" y="13"/>
                      <a:pt x="2" y="19"/>
                      <a:pt x="6" y="23"/>
                    </a:cubicBezTo>
                    <a:cubicBezTo>
                      <a:pt x="6" y="23"/>
                      <a:pt x="6" y="23"/>
                      <a:pt x="7" y="23"/>
                    </a:cubicBezTo>
                    <a:cubicBezTo>
                      <a:pt x="8" y="24"/>
                      <a:pt x="9" y="25"/>
                      <a:pt x="10" y="25"/>
                    </a:cubicBezTo>
                    <a:cubicBezTo>
                      <a:pt x="17" y="28"/>
                      <a:pt x="25" y="24"/>
                      <a:pt x="27" y="17"/>
                    </a:cubicBezTo>
                    <a:cubicBezTo>
                      <a:pt x="30" y="11"/>
                      <a:pt x="26" y="3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1364" y="3835"/>
                <a:ext cx="71" cy="69"/>
              </a:xfrm>
              <a:custGeom>
                <a:avLst/>
                <a:gdLst>
                  <a:gd name="T0" fmla="*/ 20 w 30"/>
                  <a:gd name="T1" fmla="*/ 2 h 29"/>
                  <a:gd name="T2" fmla="*/ 3 w 30"/>
                  <a:gd name="T3" fmla="*/ 10 h 29"/>
                  <a:gd name="T4" fmla="*/ 11 w 30"/>
                  <a:gd name="T5" fmla="*/ 27 h 29"/>
                  <a:gd name="T6" fmla="*/ 23 w 30"/>
                  <a:gd name="T7" fmla="*/ 26 h 29"/>
                  <a:gd name="T8" fmla="*/ 24 w 30"/>
                  <a:gd name="T9" fmla="*/ 24 h 29"/>
                  <a:gd name="T10" fmla="*/ 28 w 30"/>
                  <a:gd name="T11" fmla="*/ 19 h 29"/>
                  <a:gd name="T12" fmla="*/ 25 w 30"/>
                  <a:gd name="T13" fmla="*/ 5 h 29"/>
                  <a:gd name="T14" fmla="*/ 24 w 30"/>
                  <a:gd name="T15" fmla="*/ 4 h 29"/>
                  <a:gd name="T16" fmla="*/ 20 w 30"/>
                  <a:gd name="T17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9">
                    <a:moveTo>
                      <a:pt x="20" y="2"/>
                    </a:moveTo>
                    <a:cubicBezTo>
                      <a:pt x="13" y="0"/>
                      <a:pt x="5" y="3"/>
                      <a:pt x="3" y="10"/>
                    </a:cubicBezTo>
                    <a:cubicBezTo>
                      <a:pt x="0" y="17"/>
                      <a:pt x="4" y="25"/>
                      <a:pt x="11" y="27"/>
                    </a:cubicBezTo>
                    <a:cubicBezTo>
                      <a:pt x="15" y="29"/>
                      <a:pt x="20" y="28"/>
                      <a:pt x="23" y="26"/>
                    </a:cubicBezTo>
                    <a:cubicBezTo>
                      <a:pt x="24" y="25"/>
                      <a:pt x="24" y="25"/>
                      <a:pt x="24" y="24"/>
                    </a:cubicBezTo>
                    <a:cubicBezTo>
                      <a:pt x="26" y="23"/>
                      <a:pt x="27" y="21"/>
                      <a:pt x="28" y="19"/>
                    </a:cubicBezTo>
                    <a:cubicBezTo>
                      <a:pt x="30" y="14"/>
                      <a:pt x="28" y="9"/>
                      <a:pt x="25" y="5"/>
                    </a:cubicBezTo>
                    <a:cubicBezTo>
                      <a:pt x="25" y="5"/>
                      <a:pt x="24" y="5"/>
                      <a:pt x="24" y="4"/>
                    </a:cubicBezTo>
                    <a:cubicBezTo>
                      <a:pt x="23" y="3"/>
                      <a:pt x="21" y="3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1709" y="3972"/>
                <a:ext cx="69" cy="71"/>
              </a:xfrm>
              <a:custGeom>
                <a:avLst/>
                <a:gdLst>
                  <a:gd name="T0" fmla="*/ 8 w 29"/>
                  <a:gd name="T1" fmla="*/ 27 h 30"/>
                  <a:gd name="T2" fmla="*/ 9 w 29"/>
                  <a:gd name="T3" fmla="*/ 28 h 30"/>
                  <a:gd name="T4" fmla="*/ 10 w 29"/>
                  <a:gd name="T5" fmla="*/ 28 h 30"/>
                  <a:gd name="T6" fmla="*/ 27 w 29"/>
                  <a:gd name="T7" fmla="*/ 20 h 30"/>
                  <a:gd name="T8" fmla="*/ 19 w 29"/>
                  <a:gd name="T9" fmla="*/ 3 h 30"/>
                  <a:gd name="T10" fmla="*/ 1 w 29"/>
                  <a:gd name="T11" fmla="*/ 11 h 30"/>
                  <a:gd name="T12" fmla="*/ 1 w 29"/>
                  <a:gd name="T13" fmla="*/ 11 h 30"/>
                  <a:gd name="T14" fmla="*/ 1 w 29"/>
                  <a:gd name="T15" fmla="*/ 12 h 30"/>
                  <a:gd name="T16" fmla="*/ 8 w 29"/>
                  <a:gd name="T17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30">
                    <a:moveTo>
                      <a:pt x="8" y="27"/>
                    </a:moveTo>
                    <a:cubicBezTo>
                      <a:pt x="9" y="28"/>
                      <a:pt x="9" y="28"/>
                      <a:pt x="9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7" y="30"/>
                      <a:pt x="24" y="27"/>
                      <a:pt x="27" y="20"/>
                    </a:cubicBezTo>
                    <a:cubicBezTo>
                      <a:pt x="29" y="13"/>
                      <a:pt x="26" y="5"/>
                      <a:pt x="19" y="3"/>
                    </a:cubicBezTo>
                    <a:cubicBezTo>
                      <a:pt x="12" y="0"/>
                      <a:pt x="4" y="4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9"/>
                      <a:pt x="3" y="25"/>
                      <a:pt x="8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1440" y="4999"/>
                <a:ext cx="71" cy="68"/>
              </a:xfrm>
              <a:custGeom>
                <a:avLst/>
                <a:gdLst>
                  <a:gd name="T0" fmla="*/ 9 w 30"/>
                  <a:gd name="T1" fmla="*/ 2 h 29"/>
                  <a:gd name="T2" fmla="*/ 3 w 30"/>
                  <a:gd name="T3" fmla="*/ 9 h 29"/>
                  <a:gd name="T4" fmla="*/ 11 w 30"/>
                  <a:gd name="T5" fmla="*/ 27 h 29"/>
                  <a:gd name="T6" fmla="*/ 28 w 30"/>
                  <a:gd name="T7" fmla="*/ 19 h 29"/>
                  <a:gd name="T8" fmla="*/ 20 w 30"/>
                  <a:gd name="T9" fmla="*/ 1 h 29"/>
                  <a:gd name="T10" fmla="*/ 11 w 30"/>
                  <a:gd name="T11" fmla="*/ 1 h 29"/>
                  <a:gd name="T12" fmla="*/ 9 w 30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9" y="2"/>
                    </a:moveTo>
                    <a:cubicBezTo>
                      <a:pt x="6" y="3"/>
                      <a:pt x="4" y="6"/>
                      <a:pt x="3" y="9"/>
                    </a:cubicBezTo>
                    <a:cubicBezTo>
                      <a:pt x="0" y="16"/>
                      <a:pt x="4" y="24"/>
                      <a:pt x="11" y="27"/>
                    </a:cubicBezTo>
                    <a:cubicBezTo>
                      <a:pt x="18" y="29"/>
                      <a:pt x="25" y="25"/>
                      <a:pt x="28" y="19"/>
                    </a:cubicBezTo>
                    <a:cubicBezTo>
                      <a:pt x="30" y="12"/>
                      <a:pt x="27" y="4"/>
                      <a:pt x="20" y="1"/>
                    </a:cubicBezTo>
                    <a:cubicBezTo>
                      <a:pt x="17" y="0"/>
                      <a:pt x="14" y="0"/>
                      <a:pt x="11" y="1"/>
                    </a:cubicBezTo>
                    <a:cubicBezTo>
                      <a:pt x="11" y="2"/>
                      <a:pt x="10" y="2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7089" y="948"/>
                <a:ext cx="83" cy="650"/>
              </a:xfrm>
              <a:custGeom>
                <a:avLst/>
                <a:gdLst>
                  <a:gd name="T0" fmla="*/ 2 w 35"/>
                  <a:gd name="T1" fmla="*/ 0 h 275"/>
                  <a:gd name="T2" fmla="*/ 0 w 35"/>
                  <a:gd name="T3" fmla="*/ 0 h 275"/>
                  <a:gd name="T4" fmla="*/ 34 w 35"/>
                  <a:gd name="T5" fmla="*/ 275 h 275"/>
                  <a:gd name="T6" fmla="*/ 35 w 35"/>
                  <a:gd name="T7" fmla="*/ 275 h 275"/>
                  <a:gd name="T8" fmla="*/ 2 w 35"/>
                  <a:gd name="T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5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34" y="275"/>
                      <a:pt x="34" y="275"/>
                      <a:pt x="34" y="275"/>
                    </a:cubicBezTo>
                    <a:cubicBezTo>
                      <a:pt x="34" y="275"/>
                      <a:pt x="35" y="275"/>
                      <a:pt x="35" y="275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5741" y="1641"/>
                <a:ext cx="1391" cy="688"/>
              </a:xfrm>
              <a:custGeom>
                <a:avLst/>
                <a:gdLst>
                  <a:gd name="T0" fmla="*/ 0 w 588"/>
                  <a:gd name="T1" fmla="*/ 289 h 291"/>
                  <a:gd name="T2" fmla="*/ 0 w 588"/>
                  <a:gd name="T3" fmla="*/ 291 h 291"/>
                  <a:gd name="T4" fmla="*/ 588 w 588"/>
                  <a:gd name="T5" fmla="*/ 1 h 291"/>
                  <a:gd name="T6" fmla="*/ 587 w 588"/>
                  <a:gd name="T7" fmla="*/ 0 h 291"/>
                  <a:gd name="T8" fmla="*/ 0 w 588"/>
                  <a:gd name="T9" fmla="*/ 289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291">
                    <a:moveTo>
                      <a:pt x="0" y="289"/>
                    </a:moveTo>
                    <a:cubicBezTo>
                      <a:pt x="0" y="290"/>
                      <a:pt x="0" y="290"/>
                      <a:pt x="0" y="291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88" y="1"/>
                      <a:pt x="588" y="0"/>
                      <a:pt x="587" y="0"/>
                    </a:cubicBezTo>
                    <a:lnTo>
                      <a:pt x="0" y="2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5720" y="2369"/>
                <a:ext cx="230" cy="215"/>
              </a:xfrm>
              <a:custGeom>
                <a:avLst/>
                <a:gdLst>
                  <a:gd name="T0" fmla="*/ 96 w 97"/>
                  <a:gd name="T1" fmla="*/ 91 h 91"/>
                  <a:gd name="T2" fmla="*/ 97 w 97"/>
                  <a:gd name="T3" fmla="*/ 89 h 91"/>
                  <a:gd name="T4" fmla="*/ 2 w 97"/>
                  <a:gd name="T5" fmla="*/ 0 h 91"/>
                  <a:gd name="T6" fmla="*/ 0 w 97"/>
                  <a:gd name="T7" fmla="*/ 1 h 91"/>
                  <a:gd name="T8" fmla="*/ 96 w 97"/>
                  <a:gd name="T9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91">
                    <a:moveTo>
                      <a:pt x="96" y="91"/>
                    </a:moveTo>
                    <a:cubicBezTo>
                      <a:pt x="97" y="90"/>
                      <a:pt x="97" y="90"/>
                      <a:pt x="97" y="8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lnTo>
                      <a:pt x="96" y="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5325" y="2622"/>
                <a:ext cx="627" cy="785"/>
              </a:xfrm>
              <a:custGeom>
                <a:avLst/>
                <a:gdLst>
                  <a:gd name="T0" fmla="*/ 264 w 265"/>
                  <a:gd name="T1" fmla="*/ 0 h 332"/>
                  <a:gd name="T2" fmla="*/ 0 w 265"/>
                  <a:gd name="T3" fmla="*/ 332 h 332"/>
                  <a:gd name="T4" fmla="*/ 2 w 265"/>
                  <a:gd name="T5" fmla="*/ 332 h 332"/>
                  <a:gd name="T6" fmla="*/ 265 w 265"/>
                  <a:gd name="T7" fmla="*/ 1 h 332"/>
                  <a:gd name="T8" fmla="*/ 265 w 265"/>
                  <a:gd name="T9" fmla="*/ 1 h 332"/>
                  <a:gd name="T10" fmla="*/ 264 w 265"/>
                  <a:gd name="T11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332">
                    <a:moveTo>
                      <a:pt x="264" y="0"/>
                    </a:moveTo>
                    <a:cubicBezTo>
                      <a:pt x="0" y="332"/>
                      <a:pt x="0" y="332"/>
                      <a:pt x="0" y="332"/>
                    </a:cubicBezTo>
                    <a:cubicBezTo>
                      <a:pt x="1" y="332"/>
                      <a:pt x="1" y="332"/>
                      <a:pt x="2" y="332"/>
                    </a:cubicBezTo>
                    <a:cubicBezTo>
                      <a:pt x="265" y="1"/>
                      <a:pt x="265" y="1"/>
                      <a:pt x="265" y="1"/>
                    </a:cubicBezTo>
                    <a:cubicBezTo>
                      <a:pt x="265" y="1"/>
                      <a:pt x="265" y="1"/>
                      <a:pt x="265" y="1"/>
                    </a:cubicBezTo>
                    <a:cubicBezTo>
                      <a:pt x="265" y="1"/>
                      <a:pt x="264" y="0"/>
                      <a:pt x="2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7068" y="884"/>
                <a:ext cx="71" cy="69"/>
              </a:xfrm>
              <a:custGeom>
                <a:avLst/>
                <a:gdLst>
                  <a:gd name="T0" fmla="*/ 25 w 30"/>
                  <a:gd name="T1" fmla="*/ 24 h 29"/>
                  <a:gd name="T2" fmla="*/ 24 w 30"/>
                  <a:gd name="T3" fmla="*/ 5 h 29"/>
                  <a:gd name="T4" fmla="*/ 5 w 30"/>
                  <a:gd name="T5" fmla="*/ 6 h 29"/>
                  <a:gd name="T6" fmla="*/ 6 w 30"/>
                  <a:gd name="T7" fmla="*/ 25 h 29"/>
                  <a:gd name="T8" fmla="*/ 9 w 30"/>
                  <a:gd name="T9" fmla="*/ 27 h 29"/>
                  <a:gd name="T10" fmla="*/ 11 w 30"/>
                  <a:gd name="T11" fmla="*/ 27 h 29"/>
                  <a:gd name="T12" fmla="*/ 25 w 30"/>
                  <a:gd name="T13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25" y="24"/>
                    </a:moveTo>
                    <a:cubicBezTo>
                      <a:pt x="30" y="19"/>
                      <a:pt x="30" y="10"/>
                      <a:pt x="24" y="5"/>
                    </a:cubicBezTo>
                    <a:cubicBezTo>
                      <a:pt x="19" y="0"/>
                      <a:pt x="10" y="0"/>
                      <a:pt x="5" y="6"/>
                    </a:cubicBezTo>
                    <a:cubicBezTo>
                      <a:pt x="0" y="11"/>
                      <a:pt x="1" y="20"/>
                      <a:pt x="6" y="25"/>
                    </a:cubicBezTo>
                    <a:cubicBezTo>
                      <a:pt x="7" y="26"/>
                      <a:pt x="8" y="26"/>
                      <a:pt x="9" y="27"/>
                    </a:cubicBezTo>
                    <a:cubicBezTo>
                      <a:pt x="10" y="27"/>
                      <a:pt x="10" y="27"/>
                      <a:pt x="11" y="27"/>
                    </a:cubicBezTo>
                    <a:cubicBezTo>
                      <a:pt x="16" y="29"/>
                      <a:pt x="21" y="28"/>
                      <a:pt x="2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7125" y="1594"/>
                <a:ext cx="68" cy="68"/>
              </a:xfrm>
              <a:custGeom>
                <a:avLst/>
                <a:gdLst>
                  <a:gd name="T0" fmla="*/ 24 w 29"/>
                  <a:gd name="T1" fmla="*/ 5 h 29"/>
                  <a:gd name="T2" fmla="*/ 20 w 29"/>
                  <a:gd name="T3" fmla="*/ 2 h 29"/>
                  <a:gd name="T4" fmla="*/ 19 w 29"/>
                  <a:gd name="T5" fmla="*/ 2 h 29"/>
                  <a:gd name="T6" fmla="*/ 5 w 29"/>
                  <a:gd name="T7" fmla="*/ 5 h 29"/>
                  <a:gd name="T8" fmla="*/ 2 w 29"/>
                  <a:gd name="T9" fmla="*/ 20 h 29"/>
                  <a:gd name="T10" fmla="*/ 3 w 29"/>
                  <a:gd name="T11" fmla="*/ 21 h 29"/>
                  <a:gd name="T12" fmla="*/ 5 w 29"/>
                  <a:gd name="T13" fmla="*/ 24 h 29"/>
                  <a:gd name="T14" fmla="*/ 24 w 29"/>
                  <a:gd name="T15" fmla="*/ 24 h 29"/>
                  <a:gd name="T16" fmla="*/ 24 w 29"/>
                  <a:gd name="T17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5"/>
                    </a:moveTo>
                    <a:cubicBezTo>
                      <a:pt x="23" y="4"/>
                      <a:pt x="21" y="3"/>
                      <a:pt x="20" y="2"/>
                    </a:cubicBezTo>
                    <a:cubicBezTo>
                      <a:pt x="20" y="2"/>
                      <a:pt x="19" y="2"/>
                      <a:pt x="19" y="2"/>
                    </a:cubicBezTo>
                    <a:cubicBezTo>
                      <a:pt x="14" y="0"/>
                      <a:pt x="9" y="1"/>
                      <a:pt x="5" y="5"/>
                    </a:cubicBezTo>
                    <a:cubicBezTo>
                      <a:pt x="1" y="9"/>
                      <a:pt x="0" y="15"/>
                      <a:pt x="2" y="20"/>
                    </a:cubicBezTo>
                    <a:cubicBezTo>
                      <a:pt x="3" y="20"/>
                      <a:pt x="3" y="21"/>
                      <a:pt x="3" y="21"/>
                    </a:cubicBezTo>
                    <a:cubicBezTo>
                      <a:pt x="4" y="22"/>
                      <a:pt x="4" y="23"/>
                      <a:pt x="5" y="24"/>
                    </a:cubicBezTo>
                    <a:cubicBezTo>
                      <a:pt x="11" y="29"/>
                      <a:pt x="19" y="29"/>
                      <a:pt x="24" y="24"/>
                    </a:cubicBezTo>
                    <a:cubicBezTo>
                      <a:pt x="29" y="18"/>
                      <a:pt x="29" y="10"/>
                      <a:pt x="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5678" y="2305"/>
                <a:ext cx="68" cy="69"/>
              </a:xfrm>
              <a:custGeom>
                <a:avLst/>
                <a:gdLst>
                  <a:gd name="T0" fmla="*/ 24 w 29"/>
                  <a:gd name="T1" fmla="*/ 5 h 29"/>
                  <a:gd name="T2" fmla="*/ 5 w 29"/>
                  <a:gd name="T3" fmla="*/ 5 h 29"/>
                  <a:gd name="T4" fmla="*/ 6 w 29"/>
                  <a:gd name="T5" fmla="*/ 24 h 29"/>
                  <a:gd name="T6" fmla="*/ 18 w 29"/>
                  <a:gd name="T7" fmla="*/ 28 h 29"/>
                  <a:gd name="T8" fmla="*/ 20 w 29"/>
                  <a:gd name="T9" fmla="*/ 27 h 29"/>
                  <a:gd name="T10" fmla="*/ 25 w 29"/>
                  <a:gd name="T11" fmla="*/ 24 h 29"/>
                  <a:gd name="T12" fmla="*/ 27 w 29"/>
                  <a:gd name="T13" fmla="*/ 10 h 29"/>
                  <a:gd name="T14" fmla="*/ 27 w 29"/>
                  <a:gd name="T15" fmla="*/ 8 h 29"/>
                  <a:gd name="T16" fmla="*/ 24 w 29"/>
                  <a:gd name="T17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5"/>
                    </a:moveTo>
                    <a:cubicBezTo>
                      <a:pt x="19" y="0"/>
                      <a:pt x="10" y="0"/>
                      <a:pt x="5" y="5"/>
                    </a:cubicBezTo>
                    <a:cubicBezTo>
                      <a:pt x="0" y="11"/>
                      <a:pt x="1" y="19"/>
                      <a:pt x="6" y="24"/>
                    </a:cubicBezTo>
                    <a:cubicBezTo>
                      <a:pt x="9" y="27"/>
                      <a:pt x="14" y="29"/>
                      <a:pt x="18" y="28"/>
                    </a:cubicBezTo>
                    <a:cubicBezTo>
                      <a:pt x="18" y="27"/>
                      <a:pt x="19" y="27"/>
                      <a:pt x="20" y="27"/>
                    </a:cubicBezTo>
                    <a:cubicBezTo>
                      <a:pt x="21" y="26"/>
                      <a:pt x="23" y="25"/>
                      <a:pt x="25" y="24"/>
                    </a:cubicBezTo>
                    <a:cubicBezTo>
                      <a:pt x="28" y="20"/>
                      <a:pt x="29" y="14"/>
                      <a:pt x="27" y="10"/>
                    </a:cubicBezTo>
                    <a:cubicBezTo>
                      <a:pt x="27" y="9"/>
                      <a:pt x="27" y="9"/>
                      <a:pt x="27" y="8"/>
                    </a:cubicBezTo>
                    <a:cubicBezTo>
                      <a:pt x="26" y="7"/>
                      <a:pt x="25" y="6"/>
                      <a:pt x="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5940" y="2568"/>
                <a:ext cx="69" cy="68"/>
              </a:xfrm>
              <a:custGeom>
                <a:avLst/>
                <a:gdLst>
                  <a:gd name="T0" fmla="*/ 4 w 29"/>
                  <a:gd name="T1" fmla="*/ 23 h 29"/>
                  <a:gd name="T2" fmla="*/ 5 w 29"/>
                  <a:gd name="T3" fmla="*/ 24 h 29"/>
                  <a:gd name="T4" fmla="*/ 5 w 29"/>
                  <a:gd name="T5" fmla="*/ 24 h 29"/>
                  <a:gd name="T6" fmla="*/ 24 w 29"/>
                  <a:gd name="T7" fmla="*/ 23 h 29"/>
                  <a:gd name="T8" fmla="*/ 23 w 29"/>
                  <a:gd name="T9" fmla="*/ 5 h 29"/>
                  <a:gd name="T10" fmla="*/ 4 w 29"/>
                  <a:gd name="T11" fmla="*/ 5 h 29"/>
                  <a:gd name="T12" fmla="*/ 4 w 29"/>
                  <a:gd name="T13" fmla="*/ 5 h 29"/>
                  <a:gd name="T14" fmla="*/ 3 w 29"/>
                  <a:gd name="T15" fmla="*/ 7 h 29"/>
                  <a:gd name="T16" fmla="*/ 4 w 29"/>
                  <a:gd name="T17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4" y="23"/>
                    </a:moveTo>
                    <a:cubicBezTo>
                      <a:pt x="4" y="23"/>
                      <a:pt x="5" y="24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1" y="29"/>
                      <a:pt x="19" y="29"/>
                      <a:pt x="24" y="23"/>
                    </a:cubicBezTo>
                    <a:cubicBezTo>
                      <a:pt x="29" y="18"/>
                      <a:pt x="29" y="10"/>
                      <a:pt x="23" y="5"/>
                    </a:cubicBezTo>
                    <a:cubicBezTo>
                      <a:pt x="18" y="0"/>
                      <a:pt x="9" y="0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6"/>
                      <a:pt x="4" y="6"/>
                      <a:pt x="3" y="7"/>
                    </a:cubicBezTo>
                    <a:cubicBezTo>
                      <a:pt x="0" y="12"/>
                      <a:pt x="0" y="19"/>
                      <a:pt x="4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5292" y="3407"/>
                <a:ext cx="69" cy="67"/>
              </a:xfrm>
              <a:custGeom>
                <a:avLst/>
                <a:gdLst>
                  <a:gd name="T0" fmla="*/ 14 w 29"/>
                  <a:gd name="T1" fmla="*/ 0 h 28"/>
                  <a:gd name="T2" fmla="*/ 5 w 29"/>
                  <a:gd name="T3" fmla="*/ 4 h 28"/>
                  <a:gd name="T4" fmla="*/ 5 w 29"/>
                  <a:gd name="T5" fmla="*/ 23 h 28"/>
                  <a:gd name="T6" fmla="*/ 24 w 29"/>
                  <a:gd name="T7" fmla="*/ 22 h 28"/>
                  <a:gd name="T8" fmla="*/ 24 w 29"/>
                  <a:gd name="T9" fmla="*/ 3 h 28"/>
                  <a:gd name="T10" fmla="*/ 16 w 29"/>
                  <a:gd name="T11" fmla="*/ 0 h 28"/>
                  <a:gd name="T12" fmla="*/ 14 w 29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8">
                    <a:moveTo>
                      <a:pt x="14" y="0"/>
                    </a:moveTo>
                    <a:cubicBezTo>
                      <a:pt x="11" y="0"/>
                      <a:pt x="7" y="1"/>
                      <a:pt x="5" y="4"/>
                    </a:cubicBezTo>
                    <a:cubicBezTo>
                      <a:pt x="0" y="9"/>
                      <a:pt x="0" y="18"/>
                      <a:pt x="5" y="23"/>
                    </a:cubicBezTo>
                    <a:cubicBezTo>
                      <a:pt x="11" y="28"/>
                      <a:pt x="19" y="27"/>
                      <a:pt x="24" y="22"/>
                    </a:cubicBezTo>
                    <a:cubicBezTo>
                      <a:pt x="29" y="17"/>
                      <a:pt x="29" y="8"/>
                      <a:pt x="24" y="3"/>
                    </a:cubicBezTo>
                    <a:cubicBezTo>
                      <a:pt x="21" y="1"/>
                      <a:pt x="19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5394" y="3774"/>
                <a:ext cx="669" cy="929"/>
              </a:xfrm>
              <a:custGeom>
                <a:avLst/>
                <a:gdLst>
                  <a:gd name="T0" fmla="*/ 0 w 283"/>
                  <a:gd name="T1" fmla="*/ 392 h 393"/>
                  <a:gd name="T2" fmla="*/ 1 w 283"/>
                  <a:gd name="T3" fmla="*/ 392 h 393"/>
                  <a:gd name="T4" fmla="*/ 1 w 283"/>
                  <a:gd name="T5" fmla="*/ 393 h 393"/>
                  <a:gd name="T6" fmla="*/ 283 w 283"/>
                  <a:gd name="T7" fmla="*/ 1 h 393"/>
                  <a:gd name="T8" fmla="*/ 282 w 283"/>
                  <a:gd name="T9" fmla="*/ 0 h 393"/>
                  <a:gd name="T10" fmla="*/ 0 w 283"/>
                  <a:gd name="T11" fmla="*/ 392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3" h="393">
                    <a:moveTo>
                      <a:pt x="0" y="392"/>
                    </a:moveTo>
                    <a:cubicBezTo>
                      <a:pt x="0" y="392"/>
                      <a:pt x="1" y="392"/>
                      <a:pt x="1" y="392"/>
                    </a:cubicBezTo>
                    <a:cubicBezTo>
                      <a:pt x="1" y="393"/>
                      <a:pt x="1" y="393"/>
                      <a:pt x="1" y="393"/>
                    </a:cubicBezTo>
                    <a:cubicBezTo>
                      <a:pt x="283" y="1"/>
                      <a:pt x="283" y="1"/>
                      <a:pt x="283" y="1"/>
                    </a:cubicBezTo>
                    <a:cubicBezTo>
                      <a:pt x="283" y="1"/>
                      <a:pt x="283" y="0"/>
                      <a:pt x="282" y="0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4869" y="3861"/>
                <a:ext cx="496" cy="840"/>
              </a:xfrm>
              <a:custGeom>
                <a:avLst/>
                <a:gdLst>
                  <a:gd name="T0" fmla="*/ 1 w 210"/>
                  <a:gd name="T1" fmla="*/ 0 h 355"/>
                  <a:gd name="T2" fmla="*/ 0 w 210"/>
                  <a:gd name="T3" fmla="*/ 1 h 355"/>
                  <a:gd name="T4" fmla="*/ 209 w 210"/>
                  <a:gd name="T5" fmla="*/ 355 h 355"/>
                  <a:gd name="T6" fmla="*/ 210 w 210"/>
                  <a:gd name="T7" fmla="*/ 354 h 355"/>
                  <a:gd name="T8" fmla="*/ 1 w 210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55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209" y="355"/>
                      <a:pt x="209" y="355"/>
                      <a:pt x="209" y="355"/>
                    </a:cubicBezTo>
                    <a:cubicBezTo>
                      <a:pt x="209" y="355"/>
                      <a:pt x="210" y="354"/>
                      <a:pt x="210" y="354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3" name="Freeform 40"/>
              <p:cNvSpPr>
                <a:spLocks/>
              </p:cNvSpPr>
              <p:nvPr/>
            </p:nvSpPr>
            <p:spPr bwMode="auto">
              <a:xfrm>
                <a:off x="6101" y="3757"/>
                <a:ext cx="778" cy="686"/>
              </a:xfrm>
              <a:custGeom>
                <a:avLst/>
                <a:gdLst>
                  <a:gd name="T0" fmla="*/ 0 w 329"/>
                  <a:gd name="T1" fmla="*/ 0 h 290"/>
                  <a:gd name="T2" fmla="*/ 0 w 329"/>
                  <a:gd name="T3" fmla="*/ 2 h 290"/>
                  <a:gd name="T4" fmla="*/ 328 w 329"/>
                  <a:gd name="T5" fmla="*/ 290 h 290"/>
                  <a:gd name="T6" fmla="*/ 329 w 329"/>
                  <a:gd name="T7" fmla="*/ 290 h 290"/>
                  <a:gd name="T8" fmla="*/ 0 w 329"/>
                  <a:gd name="T9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290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328" y="290"/>
                      <a:pt x="328" y="290"/>
                      <a:pt x="328" y="290"/>
                    </a:cubicBezTo>
                    <a:cubicBezTo>
                      <a:pt x="328" y="290"/>
                      <a:pt x="328" y="290"/>
                      <a:pt x="329" y="29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>
                <a:off x="6905" y="4046"/>
                <a:ext cx="314" cy="397"/>
              </a:xfrm>
              <a:custGeom>
                <a:avLst/>
                <a:gdLst>
                  <a:gd name="T0" fmla="*/ 132 w 133"/>
                  <a:gd name="T1" fmla="*/ 0 h 168"/>
                  <a:gd name="T2" fmla="*/ 0 w 133"/>
                  <a:gd name="T3" fmla="*/ 167 h 168"/>
                  <a:gd name="T4" fmla="*/ 1 w 133"/>
                  <a:gd name="T5" fmla="*/ 168 h 168"/>
                  <a:gd name="T6" fmla="*/ 133 w 133"/>
                  <a:gd name="T7" fmla="*/ 2 h 168"/>
                  <a:gd name="T8" fmla="*/ 132 w 133"/>
                  <a:gd name="T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68">
                    <a:moveTo>
                      <a:pt x="132" y="0"/>
                    </a:moveTo>
                    <a:cubicBezTo>
                      <a:pt x="0" y="167"/>
                      <a:pt x="0" y="167"/>
                      <a:pt x="0" y="167"/>
                    </a:cubicBezTo>
                    <a:cubicBezTo>
                      <a:pt x="0" y="167"/>
                      <a:pt x="1" y="167"/>
                      <a:pt x="1" y="168"/>
                    </a:cubicBezTo>
                    <a:cubicBezTo>
                      <a:pt x="133" y="2"/>
                      <a:pt x="133" y="2"/>
                      <a:pt x="133" y="2"/>
                    </a:cubicBezTo>
                    <a:cubicBezTo>
                      <a:pt x="133" y="1"/>
                      <a:pt x="132" y="1"/>
                      <a:pt x="1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5" name="Freeform 42"/>
              <p:cNvSpPr>
                <a:spLocks/>
              </p:cNvSpPr>
              <p:nvPr/>
            </p:nvSpPr>
            <p:spPr bwMode="auto">
              <a:xfrm>
                <a:off x="5119" y="4746"/>
                <a:ext cx="242" cy="276"/>
              </a:xfrm>
              <a:custGeom>
                <a:avLst/>
                <a:gdLst>
                  <a:gd name="T0" fmla="*/ 101 w 102"/>
                  <a:gd name="T1" fmla="*/ 0 h 117"/>
                  <a:gd name="T2" fmla="*/ 0 w 102"/>
                  <a:gd name="T3" fmla="*/ 116 h 117"/>
                  <a:gd name="T4" fmla="*/ 1 w 102"/>
                  <a:gd name="T5" fmla="*/ 117 h 117"/>
                  <a:gd name="T6" fmla="*/ 102 w 102"/>
                  <a:gd name="T7" fmla="*/ 0 h 117"/>
                  <a:gd name="T8" fmla="*/ 102 w 102"/>
                  <a:gd name="T9" fmla="*/ 0 h 117"/>
                  <a:gd name="T10" fmla="*/ 101 w 102"/>
                  <a:gd name="T1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117">
                    <a:moveTo>
                      <a:pt x="101" y="0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1" y="0"/>
                      <a:pt x="1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6" name="Freeform 43"/>
              <p:cNvSpPr>
                <a:spLocks/>
              </p:cNvSpPr>
              <p:nvPr/>
            </p:nvSpPr>
            <p:spPr bwMode="auto">
              <a:xfrm>
                <a:off x="4829" y="3807"/>
                <a:ext cx="59" cy="59"/>
              </a:xfrm>
              <a:custGeom>
                <a:avLst/>
                <a:gdLst>
                  <a:gd name="T0" fmla="*/ 23 w 25"/>
                  <a:gd name="T1" fmla="*/ 20 h 25"/>
                  <a:gd name="T2" fmla="*/ 25 w 25"/>
                  <a:gd name="T3" fmla="*/ 11 h 25"/>
                  <a:gd name="T4" fmla="*/ 25 w 25"/>
                  <a:gd name="T5" fmla="*/ 10 h 25"/>
                  <a:gd name="T6" fmla="*/ 21 w 25"/>
                  <a:gd name="T7" fmla="*/ 3 h 25"/>
                  <a:gd name="T8" fmla="*/ 11 w 25"/>
                  <a:gd name="T9" fmla="*/ 1 h 25"/>
                  <a:gd name="T10" fmla="*/ 9 w 25"/>
                  <a:gd name="T11" fmla="*/ 1 h 25"/>
                  <a:gd name="T12" fmla="*/ 4 w 25"/>
                  <a:gd name="T13" fmla="*/ 5 h 25"/>
                  <a:gd name="T14" fmla="*/ 6 w 25"/>
                  <a:gd name="T15" fmla="*/ 22 h 25"/>
                  <a:gd name="T16" fmla="*/ 17 w 25"/>
                  <a:gd name="T17" fmla="*/ 24 h 25"/>
                  <a:gd name="T18" fmla="*/ 18 w 25"/>
                  <a:gd name="T19" fmla="*/ 23 h 25"/>
                  <a:gd name="T20" fmla="*/ 23 w 25"/>
                  <a:gd name="T21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5">
                    <a:moveTo>
                      <a:pt x="23" y="20"/>
                    </a:moveTo>
                    <a:cubicBezTo>
                      <a:pt x="25" y="17"/>
                      <a:pt x="25" y="14"/>
                      <a:pt x="25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4" y="7"/>
                      <a:pt x="23" y="5"/>
                      <a:pt x="21" y="3"/>
                    </a:cubicBezTo>
                    <a:cubicBezTo>
                      <a:pt x="18" y="1"/>
                      <a:pt x="14" y="0"/>
                      <a:pt x="11" y="1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7" y="2"/>
                      <a:pt x="5" y="3"/>
                      <a:pt x="4" y="5"/>
                    </a:cubicBezTo>
                    <a:cubicBezTo>
                      <a:pt x="0" y="10"/>
                      <a:pt x="0" y="18"/>
                      <a:pt x="6" y="22"/>
                    </a:cubicBezTo>
                    <a:cubicBezTo>
                      <a:pt x="9" y="24"/>
                      <a:pt x="13" y="25"/>
                      <a:pt x="17" y="24"/>
                    </a:cubicBezTo>
                    <a:cubicBezTo>
                      <a:pt x="17" y="24"/>
                      <a:pt x="18" y="23"/>
                      <a:pt x="18" y="23"/>
                    </a:cubicBezTo>
                    <a:cubicBezTo>
                      <a:pt x="20" y="22"/>
                      <a:pt x="21" y="21"/>
                      <a:pt x="2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7" name="Freeform 44"/>
              <p:cNvSpPr>
                <a:spLocks/>
              </p:cNvSpPr>
              <p:nvPr/>
            </p:nvSpPr>
            <p:spPr bwMode="auto">
              <a:xfrm>
                <a:off x="5346" y="4694"/>
                <a:ext cx="64" cy="61"/>
              </a:xfrm>
              <a:custGeom>
                <a:avLst/>
                <a:gdLst>
                  <a:gd name="T0" fmla="*/ 20 w 27"/>
                  <a:gd name="T1" fmla="*/ 3 h 26"/>
                  <a:gd name="T2" fmla="*/ 8 w 27"/>
                  <a:gd name="T3" fmla="*/ 2 h 26"/>
                  <a:gd name="T4" fmla="*/ 7 w 27"/>
                  <a:gd name="T5" fmla="*/ 3 h 26"/>
                  <a:gd name="T6" fmla="*/ 4 w 27"/>
                  <a:gd name="T7" fmla="*/ 5 h 26"/>
                  <a:gd name="T8" fmla="*/ 5 w 27"/>
                  <a:gd name="T9" fmla="*/ 22 h 26"/>
                  <a:gd name="T10" fmla="*/ 6 w 27"/>
                  <a:gd name="T11" fmla="*/ 22 h 26"/>
                  <a:gd name="T12" fmla="*/ 6 w 27"/>
                  <a:gd name="T13" fmla="*/ 22 h 26"/>
                  <a:gd name="T14" fmla="*/ 23 w 27"/>
                  <a:gd name="T15" fmla="*/ 20 h 26"/>
                  <a:gd name="T16" fmla="*/ 21 w 27"/>
                  <a:gd name="T17" fmla="*/ 4 h 26"/>
                  <a:gd name="T18" fmla="*/ 21 w 27"/>
                  <a:gd name="T19" fmla="*/ 3 h 26"/>
                  <a:gd name="T20" fmla="*/ 20 w 27"/>
                  <a:gd name="T21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6">
                    <a:moveTo>
                      <a:pt x="20" y="3"/>
                    </a:moveTo>
                    <a:cubicBezTo>
                      <a:pt x="16" y="0"/>
                      <a:pt x="12" y="0"/>
                      <a:pt x="8" y="2"/>
                    </a:cubicBezTo>
                    <a:cubicBezTo>
                      <a:pt x="8" y="2"/>
                      <a:pt x="7" y="3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0" y="10"/>
                      <a:pt x="1" y="17"/>
                      <a:pt x="5" y="22"/>
                    </a:cubicBezTo>
                    <a:cubicBezTo>
                      <a:pt x="5" y="22"/>
                      <a:pt x="6" y="22"/>
                      <a:pt x="6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11" y="26"/>
                      <a:pt x="19" y="26"/>
                      <a:pt x="23" y="20"/>
                    </a:cubicBezTo>
                    <a:cubicBezTo>
                      <a:pt x="27" y="15"/>
                      <a:pt x="26" y="8"/>
                      <a:pt x="21" y="4"/>
                    </a:cubicBezTo>
                    <a:cubicBezTo>
                      <a:pt x="21" y="4"/>
                      <a:pt x="21" y="4"/>
                      <a:pt x="21" y="3"/>
                    </a:cubicBezTo>
                    <a:cubicBezTo>
                      <a:pt x="21" y="3"/>
                      <a:pt x="20" y="3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8" name="Freeform 45"/>
              <p:cNvSpPr>
                <a:spLocks/>
              </p:cNvSpPr>
              <p:nvPr/>
            </p:nvSpPr>
            <p:spPr bwMode="auto">
              <a:xfrm>
                <a:off x="5067" y="5006"/>
                <a:ext cx="62" cy="66"/>
              </a:xfrm>
              <a:custGeom>
                <a:avLst/>
                <a:gdLst>
                  <a:gd name="T0" fmla="*/ 21 w 26"/>
                  <a:gd name="T1" fmla="*/ 5 h 28"/>
                  <a:gd name="T2" fmla="*/ 4 w 26"/>
                  <a:gd name="T3" fmla="*/ 6 h 28"/>
                  <a:gd name="T4" fmla="*/ 6 w 26"/>
                  <a:gd name="T5" fmla="*/ 23 h 28"/>
                  <a:gd name="T6" fmla="*/ 23 w 26"/>
                  <a:gd name="T7" fmla="*/ 21 h 28"/>
                  <a:gd name="T8" fmla="*/ 23 w 26"/>
                  <a:gd name="T9" fmla="*/ 7 h 28"/>
                  <a:gd name="T10" fmla="*/ 22 w 26"/>
                  <a:gd name="T11" fmla="*/ 6 h 28"/>
                  <a:gd name="T12" fmla="*/ 21 w 26"/>
                  <a:gd name="T13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8">
                    <a:moveTo>
                      <a:pt x="21" y="5"/>
                    </a:moveTo>
                    <a:cubicBezTo>
                      <a:pt x="15" y="0"/>
                      <a:pt x="8" y="1"/>
                      <a:pt x="4" y="6"/>
                    </a:cubicBezTo>
                    <a:cubicBezTo>
                      <a:pt x="0" y="12"/>
                      <a:pt x="0" y="19"/>
                      <a:pt x="6" y="23"/>
                    </a:cubicBezTo>
                    <a:cubicBezTo>
                      <a:pt x="11" y="28"/>
                      <a:pt x="18" y="27"/>
                      <a:pt x="23" y="21"/>
                    </a:cubicBezTo>
                    <a:cubicBezTo>
                      <a:pt x="26" y="17"/>
                      <a:pt x="26" y="11"/>
                      <a:pt x="23" y="7"/>
                    </a:cubicBezTo>
                    <a:cubicBezTo>
                      <a:pt x="23" y="7"/>
                      <a:pt x="22" y="6"/>
                      <a:pt x="22" y="6"/>
                    </a:cubicBezTo>
                    <a:cubicBezTo>
                      <a:pt x="22" y="5"/>
                      <a:pt x="21" y="5"/>
                      <a:pt x="2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9" name="Freeform 46"/>
              <p:cNvSpPr>
                <a:spLocks/>
              </p:cNvSpPr>
              <p:nvPr/>
            </p:nvSpPr>
            <p:spPr bwMode="auto">
              <a:xfrm>
                <a:off x="6046" y="3717"/>
                <a:ext cx="60" cy="64"/>
              </a:xfrm>
              <a:custGeom>
                <a:avLst/>
                <a:gdLst>
                  <a:gd name="T0" fmla="*/ 19 w 25"/>
                  <a:gd name="T1" fmla="*/ 4 h 27"/>
                  <a:gd name="T2" fmla="*/ 2 w 25"/>
                  <a:gd name="T3" fmla="*/ 6 h 27"/>
                  <a:gd name="T4" fmla="*/ 0 w 25"/>
                  <a:gd name="T5" fmla="*/ 12 h 27"/>
                  <a:gd name="T6" fmla="*/ 0 w 25"/>
                  <a:gd name="T7" fmla="*/ 13 h 27"/>
                  <a:gd name="T8" fmla="*/ 4 w 25"/>
                  <a:gd name="T9" fmla="*/ 23 h 27"/>
                  <a:gd name="T10" fmla="*/ 6 w 25"/>
                  <a:gd name="T11" fmla="*/ 24 h 27"/>
                  <a:gd name="T12" fmla="*/ 7 w 25"/>
                  <a:gd name="T13" fmla="*/ 25 h 27"/>
                  <a:gd name="T14" fmla="*/ 21 w 25"/>
                  <a:gd name="T15" fmla="*/ 21 h 27"/>
                  <a:gd name="T16" fmla="*/ 23 w 25"/>
                  <a:gd name="T17" fmla="*/ 19 h 27"/>
                  <a:gd name="T18" fmla="*/ 23 w 25"/>
                  <a:gd name="T19" fmla="*/ 17 h 27"/>
                  <a:gd name="T20" fmla="*/ 19 w 25"/>
                  <a:gd name="T21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7">
                    <a:moveTo>
                      <a:pt x="19" y="4"/>
                    </a:moveTo>
                    <a:cubicBezTo>
                      <a:pt x="14" y="0"/>
                      <a:pt x="7" y="1"/>
                      <a:pt x="2" y="6"/>
                    </a:cubicBezTo>
                    <a:cubicBezTo>
                      <a:pt x="1" y="8"/>
                      <a:pt x="0" y="10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7"/>
                      <a:pt x="1" y="21"/>
                      <a:pt x="4" y="23"/>
                    </a:cubicBezTo>
                    <a:cubicBezTo>
                      <a:pt x="5" y="24"/>
                      <a:pt x="6" y="24"/>
                      <a:pt x="6" y="24"/>
                    </a:cubicBezTo>
                    <a:cubicBezTo>
                      <a:pt x="7" y="24"/>
                      <a:pt x="7" y="25"/>
                      <a:pt x="7" y="25"/>
                    </a:cubicBezTo>
                    <a:cubicBezTo>
                      <a:pt x="12" y="27"/>
                      <a:pt x="18" y="25"/>
                      <a:pt x="21" y="21"/>
                    </a:cubicBezTo>
                    <a:cubicBezTo>
                      <a:pt x="22" y="20"/>
                      <a:pt x="22" y="19"/>
                      <a:pt x="23" y="19"/>
                    </a:cubicBezTo>
                    <a:cubicBezTo>
                      <a:pt x="23" y="18"/>
                      <a:pt x="23" y="18"/>
                      <a:pt x="23" y="17"/>
                    </a:cubicBezTo>
                    <a:cubicBezTo>
                      <a:pt x="25" y="13"/>
                      <a:pt x="23" y="7"/>
                      <a:pt x="1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0" name="Freeform 47"/>
              <p:cNvSpPr>
                <a:spLocks/>
              </p:cNvSpPr>
              <p:nvPr/>
            </p:nvSpPr>
            <p:spPr bwMode="auto">
              <a:xfrm>
                <a:off x="6860" y="4436"/>
                <a:ext cx="64" cy="61"/>
              </a:xfrm>
              <a:custGeom>
                <a:avLst/>
                <a:gdLst>
                  <a:gd name="T0" fmla="*/ 8 w 27"/>
                  <a:gd name="T1" fmla="*/ 3 h 26"/>
                  <a:gd name="T2" fmla="*/ 7 w 27"/>
                  <a:gd name="T3" fmla="*/ 3 h 26"/>
                  <a:gd name="T4" fmla="*/ 4 w 27"/>
                  <a:gd name="T5" fmla="*/ 5 h 26"/>
                  <a:gd name="T6" fmla="*/ 6 w 27"/>
                  <a:gd name="T7" fmla="*/ 22 h 26"/>
                  <a:gd name="T8" fmla="*/ 23 w 27"/>
                  <a:gd name="T9" fmla="*/ 20 h 26"/>
                  <a:gd name="T10" fmla="*/ 21 w 27"/>
                  <a:gd name="T11" fmla="*/ 3 h 26"/>
                  <a:gd name="T12" fmla="*/ 20 w 27"/>
                  <a:gd name="T13" fmla="*/ 3 h 26"/>
                  <a:gd name="T14" fmla="*/ 19 w 27"/>
                  <a:gd name="T15" fmla="*/ 2 h 26"/>
                  <a:gd name="T16" fmla="*/ 8 w 27"/>
                  <a:gd name="T17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6">
                    <a:moveTo>
                      <a:pt x="8" y="3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6" y="4"/>
                      <a:pt x="5" y="5"/>
                      <a:pt x="4" y="5"/>
                    </a:cubicBezTo>
                    <a:cubicBezTo>
                      <a:pt x="0" y="11"/>
                      <a:pt x="1" y="18"/>
                      <a:pt x="6" y="22"/>
                    </a:cubicBezTo>
                    <a:cubicBezTo>
                      <a:pt x="12" y="26"/>
                      <a:pt x="19" y="26"/>
                      <a:pt x="23" y="20"/>
                    </a:cubicBezTo>
                    <a:cubicBezTo>
                      <a:pt x="27" y="15"/>
                      <a:pt x="27" y="8"/>
                      <a:pt x="21" y="3"/>
                    </a:cubicBezTo>
                    <a:cubicBezTo>
                      <a:pt x="21" y="3"/>
                      <a:pt x="20" y="3"/>
                      <a:pt x="20" y="3"/>
                    </a:cubicBezTo>
                    <a:cubicBezTo>
                      <a:pt x="20" y="2"/>
                      <a:pt x="19" y="2"/>
                      <a:pt x="19" y="2"/>
                    </a:cubicBezTo>
                    <a:cubicBezTo>
                      <a:pt x="15" y="0"/>
                      <a:pt x="11" y="1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1" name="Freeform 48"/>
              <p:cNvSpPr>
                <a:spLocks/>
              </p:cNvSpPr>
              <p:nvPr/>
            </p:nvSpPr>
            <p:spPr bwMode="auto">
              <a:xfrm>
                <a:off x="7212" y="4001"/>
                <a:ext cx="62" cy="64"/>
              </a:xfrm>
              <a:custGeom>
                <a:avLst/>
                <a:gdLst>
                  <a:gd name="T0" fmla="*/ 5 w 26"/>
                  <a:gd name="T1" fmla="*/ 23 h 27"/>
                  <a:gd name="T2" fmla="*/ 22 w 26"/>
                  <a:gd name="T3" fmla="*/ 21 h 27"/>
                  <a:gd name="T4" fmla="*/ 20 w 26"/>
                  <a:gd name="T5" fmla="*/ 4 h 27"/>
                  <a:gd name="T6" fmla="*/ 3 w 26"/>
                  <a:gd name="T7" fmla="*/ 6 h 27"/>
                  <a:gd name="T8" fmla="*/ 2 w 26"/>
                  <a:gd name="T9" fmla="*/ 19 h 27"/>
                  <a:gd name="T10" fmla="*/ 3 w 26"/>
                  <a:gd name="T11" fmla="*/ 21 h 27"/>
                  <a:gd name="T12" fmla="*/ 5 w 26"/>
                  <a:gd name="T13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7">
                    <a:moveTo>
                      <a:pt x="5" y="23"/>
                    </a:moveTo>
                    <a:cubicBezTo>
                      <a:pt x="10" y="27"/>
                      <a:pt x="18" y="27"/>
                      <a:pt x="22" y="21"/>
                    </a:cubicBezTo>
                    <a:cubicBezTo>
                      <a:pt x="26" y="16"/>
                      <a:pt x="25" y="9"/>
                      <a:pt x="20" y="4"/>
                    </a:cubicBezTo>
                    <a:cubicBezTo>
                      <a:pt x="15" y="0"/>
                      <a:pt x="7" y="1"/>
                      <a:pt x="3" y="6"/>
                    </a:cubicBezTo>
                    <a:cubicBezTo>
                      <a:pt x="0" y="10"/>
                      <a:pt x="0" y="15"/>
                      <a:pt x="2" y="19"/>
                    </a:cubicBezTo>
                    <a:cubicBezTo>
                      <a:pt x="2" y="20"/>
                      <a:pt x="3" y="20"/>
                      <a:pt x="3" y="21"/>
                    </a:cubicBezTo>
                    <a:cubicBezTo>
                      <a:pt x="3" y="22"/>
                      <a:pt x="4" y="22"/>
                      <a:pt x="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2" name="Freeform 49"/>
              <p:cNvSpPr>
                <a:spLocks/>
              </p:cNvSpPr>
              <p:nvPr/>
            </p:nvSpPr>
            <p:spPr bwMode="auto">
              <a:xfrm>
                <a:off x="6318" y="-908"/>
                <a:ext cx="563" cy="776"/>
              </a:xfrm>
              <a:custGeom>
                <a:avLst/>
                <a:gdLst>
                  <a:gd name="T0" fmla="*/ 131 w 238"/>
                  <a:gd name="T1" fmla="*/ 180 h 328"/>
                  <a:gd name="T2" fmla="*/ 186 w 238"/>
                  <a:gd name="T3" fmla="*/ 0 h 328"/>
                  <a:gd name="T4" fmla="*/ 184 w 238"/>
                  <a:gd name="T5" fmla="*/ 0 h 328"/>
                  <a:gd name="T6" fmla="*/ 129 w 238"/>
                  <a:gd name="T7" fmla="*/ 179 h 328"/>
                  <a:gd name="T8" fmla="*/ 0 w 238"/>
                  <a:gd name="T9" fmla="*/ 154 h 328"/>
                  <a:gd name="T10" fmla="*/ 0 w 238"/>
                  <a:gd name="T11" fmla="*/ 155 h 328"/>
                  <a:gd name="T12" fmla="*/ 129 w 238"/>
                  <a:gd name="T13" fmla="*/ 181 h 328"/>
                  <a:gd name="T14" fmla="*/ 84 w 238"/>
                  <a:gd name="T15" fmla="*/ 328 h 328"/>
                  <a:gd name="T16" fmla="*/ 85 w 238"/>
                  <a:gd name="T17" fmla="*/ 328 h 328"/>
                  <a:gd name="T18" fmla="*/ 130 w 238"/>
                  <a:gd name="T19" fmla="*/ 181 h 328"/>
                  <a:gd name="T20" fmla="*/ 238 w 238"/>
                  <a:gd name="T21" fmla="*/ 203 h 328"/>
                  <a:gd name="T22" fmla="*/ 238 w 238"/>
                  <a:gd name="T23" fmla="*/ 201 h 328"/>
                  <a:gd name="T24" fmla="*/ 131 w 238"/>
                  <a:gd name="T25" fmla="*/ 18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8" h="328">
                    <a:moveTo>
                      <a:pt x="131" y="18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5" y="0"/>
                      <a:pt x="185" y="0"/>
                      <a:pt x="184" y="0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5"/>
                      <a:pt x="0" y="155"/>
                    </a:cubicBezTo>
                    <a:cubicBezTo>
                      <a:pt x="129" y="181"/>
                      <a:pt x="129" y="181"/>
                      <a:pt x="129" y="181"/>
                    </a:cubicBezTo>
                    <a:cubicBezTo>
                      <a:pt x="84" y="328"/>
                      <a:pt x="84" y="328"/>
                      <a:pt x="84" y="328"/>
                    </a:cubicBezTo>
                    <a:cubicBezTo>
                      <a:pt x="84" y="328"/>
                      <a:pt x="85" y="328"/>
                      <a:pt x="85" y="328"/>
                    </a:cubicBezTo>
                    <a:cubicBezTo>
                      <a:pt x="130" y="181"/>
                      <a:pt x="130" y="181"/>
                      <a:pt x="130" y="181"/>
                    </a:cubicBezTo>
                    <a:cubicBezTo>
                      <a:pt x="238" y="203"/>
                      <a:pt x="238" y="203"/>
                      <a:pt x="238" y="203"/>
                    </a:cubicBezTo>
                    <a:cubicBezTo>
                      <a:pt x="238" y="202"/>
                      <a:pt x="238" y="202"/>
                      <a:pt x="238" y="201"/>
                    </a:cubicBezTo>
                    <a:lnTo>
                      <a:pt x="131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3" name="Freeform 50"/>
              <p:cNvSpPr>
                <a:spLocks/>
              </p:cNvSpPr>
              <p:nvPr/>
            </p:nvSpPr>
            <p:spPr bwMode="auto">
              <a:xfrm>
                <a:off x="5351" y="-47"/>
                <a:ext cx="882" cy="1265"/>
              </a:xfrm>
              <a:custGeom>
                <a:avLst/>
                <a:gdLst>
                  <a:gd name="T0" fmla="*/ 235 w 373"/>
                  <a:gd name="T1" fmla="*/ 86 h 535"/>
                  <a:gd name="T2" fmla="*/ 279 w 373"/>
                  <a:gd name="T3" fmla="*/ 1 h 535"/>
                  <a:gd name="T4" fmla="*/ 278 w 373"/>
                  <a:gd name="T5" fmla="*/ 0 h 535"/>
                  <a:gd name="T6" fmla="*/ 234 w 373"/>
                  <a:gd name="T7" fmla="*/ 85 h 535"/>
                  <a:gd name="T8" fmla="*/ 118 w 373"/>
                  <a:gd name="T9" fmla="*/ 15 h 535"/>
                  <a:gd name="T10" fmla="*/ 118 w 373"/>
                  <a:gd name="T11" fmla="*/ 16 h 535"/>
                  <a:gd name="T12" fmla="*/ 233 w 373"/>
                  <a:gd name="T13" fmla="*/ 86 h 535"/>
                  <a:gd name="T14" fmla="*/ 0 w 373"/>
                  <a:gd name="T15" fmla="*/ 535 h 535"/>
                  <a:gd name="T16" fmla="*/ 1 w 373"/>
                  <a:gd name="T17" fmla="*/ 535 h 535"/>
                  <a:gd name="T18" fmla="*/ 234 w 373"/>
                  <a:gd name="T19" fmla="*/ 87 h 535"/>
                  <a:gd name="T20" fmla="*/ 372 w 373"/>
                  <a:gd name="T21" fmla="*/ 170 h 535"/>
                  <a:gd name="T22" fmla="*/ 373 w 373"/>
                  <a:gd name="T23" fmla="*/ 169 h 535"/>
                  <a:gd name="T24" fmla="*/ 235 w 373"/>
                  <a:gd name="T25" fmla="*/ 86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3" h="535">
                    <a:moveTo>
                      <a:pt x="235" y="86"/>
                    </a:moveTo>
                    <a:cubicBezTo>
                      <a:pt x="279" y="1"/>
                      <a:pt x="279" y="1"/>
                      <a:pt x="279" y="1"/>
                    </a:cubicBezTo>
                    <a:cubicBezTo>
                      <a:pt x="279" y="1"/>
                      <a:pt x="278" y="1"/>
                      <a:pt x="278" y="0"/>
                    </a:cubicBezTo>
                    <a:cubicBezTo>
                      <a:pt x="234" y="85"/>
                      <a:pt x="234" y="85"/>
                      <a:pt x="234" y="85"/>
                    </a:cubicBezTo>
                    <a:cubicBezTo>
                      <a:pt x="118" y="15"/>
                      <a:pt x="118" y="15"/>
                      <a:pt x="118" y="15"/>
                    </a:cubicBezTo>
                    <a:cubicBezTo>
                      <a:pt x="118" y="15"/>
                      <a:pt x="118" y="16"/>
                      <a:pt x="118" y="16"/>
                    </a:cubicBezTo>
                    <a:cubicBezTo>
                      <a:pt x="233" y="86"/>
                      <a:pt x="233" y="86"/>
                      <a:pt x="233" y="86"/>
                    </a:cubicBezTo>
                    <a:cubicBezTo>
                      <a:pt x="0" y="535"/>
                      <a:pt x="0" y="535"/>
                      <a:pt x="0" y="535"/>
                    </a:cubicBezTo>
                    <a:cubicBezTo>
                      <a:pt x="0" y="535"/>
                      <a:pt x="1" y="535"/>
                      <a:pt x="1" y="535"/>
                    </a:cubicBezTo>
                    <a:cubicBezTo>
                      <a:pt x="234" y="87"/>
                      <a:pt x="234" y="87"/>
                      <a:pt x="234" y="87"/>
                    </a:cubicBezTo>
                    <a:cubicBezTo>
                      <a:pt x="372" y="170"/>
                      <a:pt x="372" y="170"/>
                      <a:pt x="372" y="170"/>
                    </a:cubicBezTo>
                    <a:cubicBezTo>
                      <a:pt x="373" y="170"/>
                      <a:pt x="373" y="169"/>
                      <a:pt x="373" y="169"/>
                    </a:cubicBezTo>
                    <a:lnTo>
                      <a:pt x="235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4" name="Freeform 51"/>
              <p:cNvSpPr>
                <a:spLocks/>
              </p:cNvSpPr>
              <p:nvPr/>
            </p:nvSpPr>
            <p:spPr bwMode="auto">
              <a:xfrm>
                <a:off x="6058" y="-506"/>
                <a:ext cx="426" cy="844"/>
              </a:xfrm>
              <a:custGeom>
                <a:avLst/>
                <a:gdLst>
                  <a:gd name="T0" fmla="*/ 90 w 180"/>
                  <a:gd name="T1" fmla="*/ 175 h 357"/>
                  <a:gd name="T2" fmla="*/ 94 w 180"/>
                  <a:gd name="T3" fmla="*/ 0 h 357"/>
                  <a:gd name="T4" fmla="*/ 92 w 180"/>
                  <a:gd name="T5" fmla="*/ 0 h 357"/>
                  <a:gd name="T6" fmla="*/ 89 w 180"/>
                  <a:gd name="T7" fmla="*/ 175 h 357"/>
                  <a:gd name="T8" fmla="*/ 0 w 180"/>
                  <a:gd name="T9" fmla="*/ 181 h 357"/>
                  <a:gd name="T10" fmla="*/ 0 w 180"/>
                  <a:gd name="T11" fmla="*/ 182 h 357"/>
                  <a:gd name="T12" fmla="*/ 89 w 180"/>
                  <a:gd name="T13" fmla="*/ 176 h 357"/>
                  <a:gd name="T14" fmla="*/ 85 w 180"/>
                  <a:gd name="T15" fmla="*/ 357 h 357"/>
                  <a:gd name="T16" fmla="*/ 87 w 180"/>
                  <a:gd name="T17" fmla="*/ 357 h 357"/>
                  <a:gd name="T18" fmla="*/ 90 w 180"/>
                  <a:gd name="T19" fmla="*/ 176 h 357"/>
                  <a:gd name="T20" fmla="*/ 179 w 180"/>
                  <a:gd name="T21" fmla="*/ 170 h 357"/>
                  <a:gd name="T22" fmla="*/ 180 w 180"/>
                  <a:gd name="T23" fmla="*/ 169 h 357"/>
                  <a:gd name="T24" fmla="*/ 90 w 180"/>
                  <a:gd name="T25" fmla="*/ 175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" h="357">
                    <a:moveTo>
                      <a:pt x="90" y="175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3" y="0"/>
                      <a:pt x="93" y="0"/>
                      <a:pt x="92" y="0"/>
                    </a:cubicBezTo>
                    <a:cubicBezTo>
                      <a:pt x="89" y="175"/>
                      <a:pt x="89" y="175"/>
                      <a:pt x="89" y="175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1"/>
                      <a:pt x="0" y="182"/>
                      <a:pt x="0" y="182"/>
                    </a:cubicBezTo>
                    <a:cubicBezTo>
                      <a:pt x="89" y="176"/>
                      <a:pt x="89" y="176"/>
                      <a:pt x="89" y="176"/>
                    </a:cubicBezTo>
                    <a:cubicBezTo>
                      <a:pt x="85" y="357"/>
                      <a:pt x="85" y="357"/>
                      <a:pt x="85" y="357"/>
                    </a:cubicBezTo>
                    <a:cubicBezTo>
                      <a:pt x="86" y="357"/>
                      <a:pt x="86" y="357"/>
                      <a:pt x="87" y="357"/>
                    </a:cubicBezTo>
                    <a:cubicBezTo>
                      <a:pt x="90" y="176"/>
                      <a:pt x="90" y="176"/>
                      <a:pt x="90" y="176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79" y="170"/>
                      <a:pt x="180" y="169"/>
                      <a:pt x="180" y="169"/>
                    </a:cubicBezTo>
                    <a:lnTo>
                      <a:pt x="90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5" name="Freeform 52"/>
              <p:cNvSpPr>
                <a:spLocks/>
              </p:cNvSpPr>
              <p:nvPr/>
            </p:nvSpPr>
            <p:spPr bwMode="auto">
              <a:xfrm>
                <a:off x="6725" y="-979"/>
                <a:ext cx="76" cy="71"/>
              </a:xfrm>
              <a:custGeom>
                <a:avLst/>
                <a:gdLst>
                  <a:gd name="T0" fmla="*/ 24 w 32"/>
                  <a:gd name="T1" fmla="*/ 28 h 30"/>
                  <a:gd name="T2" fmla="*/ 27 w 32"/>
                  <a:gd name="T3" fmla="*/ 8 h 30"/>
                  <a:gd name="T4" fmla="*/ 8 w 32"/>
                  <a:gd name="T5" fmla="*/ 5 h 30"/>
                  <a:gd name="T6" fmla="*/ 4 w 32"/>
                  <a:gd name="T7" fmla="*/ 24 h 30"/>
                  <a:gd name="T8" fmla="*/ 12 w 32"/>
                  <a:gd name="T9" fmla="*/ 30 h 30"/>
                  <a:gd name="T10" fmla="*/ 14 w 32"/>
                  <a:gd name="T11" fmla="*/ 30 h 30"/>
                  <a:gd name="T12" fmla="*/ 24 w 32"/>
                  <a:gd name="T13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0">
                    <a:moveTo>
                      <a:pt x="24" y="28"/>
                    </a:moveTo>
                    <a:cubicBezTo>
                      <a:pt x="30" y="23"/>
                      <a:pt x="32" y="14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4"/>
                    </a:cubicBezTo>
                    <a:cubicBezTo>
                      <a:pt x="6" y="27"/>
                      <a:pt x="9" y="29"/>
                      <a:pt x="12" y="30"/>
                    </a:cubicBezTo>
                    <a:cubicBezTo>
                      <a:pt x="13" y="30"/>
                      <a:pt x="13" y="30"/>
                      <a:pt x="14" y="30"/>
                    </a:cubicBezTo>
                    <a:cubicBezTo>
                      <a:pt x="17" y="30"/>
                      <a:pt x="21" y="30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6" name="Freeform 53"/>
              <p:cNvSpPr>
                <a:spLocks/>
              </p:cNvSpPr>
              <p:nvPr/>
            </p:nvSpPr>
            <p:spPr bwMode="auto">
              <a:xfrm>
                <a:off x="6879" y="-461"/>
                <a:ext cx="73" cy="76"/>
              </a:xfrm>
              <a:custGeom>
                <a:avLst/>
                <a:gdLst>
                  <a:gd name="T0" fmla="*/ 26 w 31"/>
                  <a:gd name="T1" fmla="*/ 8 h 32"/>
                  <a:gd name="T2" fmla="*/ 7 w 31"/>
                  <a:gd name="T3" fmla="*/ 4 h 32"/>
                  <a:gd name="T4" fmla="*/ 1 w 31"/>
                  <a:gd name="T5" fmla="*/ 12 h 32"/>
                  <a:gd name="T6" fmla="*/ 1 w 31"/>
                  <a:gd name="T7" fmla="*/ 14 h 32"/>
                  <a:gd name="T8" fmla="*/ 3 w 31"/>
                  <a:gd name="T9" fmla="*/ 24 h 32"/>
                  <a:gd name="T10" fmla="*/ 23 w 31"/>
                  <a:gd name="T11" fmla="*/ 27 h 32"/>
                  <a:gd name="T12" fmla="*/ 26 w 31"/>
                  <a:gd name="T13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32">
                    <a:moveTo>
                      <a:pt x="26" y="8"/>
                    </a:moveTo>
                    <a:cubicBezTo>
                      <a:pt x="22" y="1"/>
                      <a:pt x="13" y="0"/>
                      <a:pt x="7" y="4"/>
                    </a:cubicBezTo>
                    <a:cubicBezTo>
                      <a:pt x="4" y="6"/>
                      <a:pt x="2" y="9"/>
                      <a:pt x="1" y="12"/>
                    </a:cubicBezTo>
                    <a:cubicBezTo>
                      <a:pt x="1" y="13"/>
                      <a:pt x="1" y="13"/>
                      <a:pt x="1" y="14"/>
                    </a:cubicBezTo>
                    <a:cubicBezTo>
                      <a:pt x="0" y="17"/>
                      <a:pt x="1" y="21"/>
                      <a:pt x="3" y="24"/>
                    </a:cubicBezTo>
                    <a:cubicBezTo>
                      <a:pt x="8" y="30"/>
                      <a:pt x="16" y="32"/>
                      <a:pt x="23" y="27"/>
                    </a:cubicBezTo>
                    <a:cubicBezTo>
                      <a:pt x="29" y="23"/>
                      <a:pt x="31" y="14"/>
                      <a:pt x="2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7" name="Freeform 54"/>
              <p:cNvSpPr>
                <a:spLocks/>
              </p:cNvSpPr>
              <p:nvPr/>
            </p:nvSpPr>
            <p:spPr bwMode="auto">
              <a:xfrm>
                <a:off x="6247" y="-577"/>
                <a:ext cx="71" cy="73"/>
              </a:xfrm>
              <a:custGeom>
                <a:avLst/>
                <a:gdLst>
                  <a:gd name="T0" fmla="*/ 24 w 30"/>
                  <a:gd name="T1" fmla="*/ 28 h 31"/>
                  <a:gd name="T2" fmla="*/ 30 w 30"/>
                  <a:gd name="T3" fmla="*/ 15 h 31"/>
                  <a:gd name="T4" fmla="*/ 30 w 30"/>
                  <a:gd name="T5" fmla="*/ 14 h 31"/>
                  <a:gd name="T6" fmla="*/ 27 w 30"/>
                  <a:gd name="T7" fmla="*/ 8 h 31"/>
                  <a:gd name="T8" fmla="*/ 8 w 30"/>
                  <a:gd name="T9" fmla="*/ 5 h 31"/>
                  <a:gd name="T10" fmla="*/ 4 w 30"/>
                  <a:gd name="T11" fmla="*/ 25 h 31"/>
                  <a:gd name="T12" fmla="*/ 12 w 30"/>
                  <a:gd name="T13" fmla="*/ 30 h 31"/>
                  <a:gd name="T14" fmla="*/ 14 w 30"/>
                  <a:gd name="T15" fmla="*/ 30 h 31"/>
                  <a:gd name="T16" fmla="*/ 24 w 30"/>
                  <a:gd name="T1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1">
                    <a:moveTo>
                      <a:pt x="24" y="28"/>
                    </a:moveTo>
                    <a:cubicBezTo>
                      <a:pt x="28" y="25"/>
                      <a:pt x="30" y="20"/>
                      <a:pt x="30" y="15"/>
                    </a:cubicBezTo>
                    <a:cubicBezTo>
                      <a:pt x="30" y="15"/>
                      <a:pt x="30" y="14"/>
                      <a:pt x="30" y="14"/>
                    </a:cubicBezTo>
                    <a:cubicBezTo>
                      <a:pt x="29" y="12"/>
                      <a:pt x="28" y="10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5"/>
                    </a:cubicBezTo>
                    <a:cubicBezTo>
                      <a:pt x="6" y="27"/>
                      <a:pt x="9" y="29"/>
                      <a:pt x="12" y="30"/>
                    </a:cubicBezTo>
                    <a:cubicBezTo>
                      <a:pt x="13" y="30"/>
                      <a:pt x="13" y="30"/>
                      <a:pt x="14" y="30"/>
                    </a:cubicBezTo>
                    <a:cubicBezTo>
                      <a:pt x="17" y="31"/>
                      <a:pt x="21" y="30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8" name="Freeform 55"/>
              <p:cNvSpPr>
                <a:spLocks/>
              </p:cNvSpPr>
              <p:nvPr/>
            </p:nvSpPr>
            <p:spPr bwMode="auto">
              <a:xfrm>
                <a:off x="6482" y="-132"/>
                <a:ext cx="71" cy="71"/>
              </a:xfrm>
              <a:custGeom>
                <a:avLst/>
                <a:gdLst>
                  <a:gd name="T0" fmla="*/ 6 w 30"/>
                  <a:gd name="T1" fmla="*/ 2 h 30"/>
                  <a:gd name="T2" fmla="*/ 1 w 30"/>
                  <a:gd name="T3" fmla="*/ 11 h 30"/>
                  <a:gd name="T4" fmla="*/ 0 w 30"/>
                  <a:gd name="T5" fmla="*/ 12 h 30"/>
                  <a:gd name="T6" fmla="*/ 3 w 30"/>
                  <a:gd name="T7" fmla="*/ 22 h 30"/>
                  <a:gd name="T8" fmla="*/ 22 w 30"/>
                  <a:gd name="T9" fmla="*/ 25 h 30"/>
                  <a:gd name="T10" fmla="*/ 26 w 30"/>
                  <a:gd name="T11" fmla="*/ 6 h 30"/>
                  <a:gd name="T12" fmla="*/ 16 w 30"/>
                  <a:gd name="T13" fmla="*/ 0 h 30"/>
                  <a:gd name="T14" fmla="*/ 15 w 30"/>
                  <a:gd name="T15" fmla="*/ 0 h 30"/>
                  <a:gd name="T16" fmla="*/ 6 w 30"/>
                  <a:gd name="T1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0">
                    <a:moveTo>
                      <a:pt x="6" y="2"/>
                    </a:moveTo>
                    <a:cubicBezTo>
                      <a:pt x="3" y="4"/>
                      <a:pt x="1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0" y="16"/>
                      <a:pt x="1" y="19"/>
                      <a:pt x="3" y="22"/>
                    </a:cubicBezTo>
                    <a:cubicBezTo>
                      <a:pt x="7" y="28"/>
                      <a:pt x="16" y="30"/>
                      <a:pt x="22" y="25"/>
                    </a:cubicBezTo>
                    <a:cubicBezTo>
                      <a:pt x="29" y="21"/>
                      <a:pt x="30" y="12"/>
                      <a:pt x="26" y="6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2" y="0"/>
                      <a:pt x="9" y="1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9" name="Freeform 56"/>
              <p:cNvSpPr>
                <a:spLocks/>
              </p:cNvSpPr>
              <p:nvPr/>
            </p:nvSpPr>
            <p:spPr bwMode="auto">
              <a:xfrm>
                <a:off x="5987" y="-114"/>
                <a:ext cx="71" cy="74"/>
              </a:xfrm>
              <a:custGeom>
                <a:avLst/>
                <a:gdLst>
                  <a:gd name="T0" fmla="*/ 24 w 30"/>
                  <a:gd name="T1" fmla="*/ 28 h 31"/>
                  <a:gd name="T2" fmla="*/ 30 w 30"/>
                  <a:gd name="T3" fmla="*/ 16 h 31"/>
                  <a:gd name="T4" fmla="*/ 30 w 30"/>
                  <a:gd name="T5" fmla="*/ 15 h 31"/>
                  <a:gd name="T6" fmla="*/ 27 w 30"/>
                  <a:gd name="T7" fmla="*/ 8 h 31"/>
                  <a:gd name="T8" fmla="*/ 8 w 30"/>
                  <a:gd name="T9" fmla="*/ 5 h 31"/>
                  <a:gd name="T10" fmla="*/ 4 w 30"/>
                  <a:gd name="T11" fmla="*/ 24 h 31"/>
                  <a:gd name="T12" fmla="*/ 9 w 30"/>
                  <a:gd name="T13" fmla="*/ 28 h 31"/>
                  <a:gd name="T14" fmla="*/ 10 w 30"/>
                  <a:gd name="T15" fmla="*/ 29 h 31"/>
                  <a:gd name="T16" fmla="*/ 24 w 30"/>
                  <a:gd name="T1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1">
                    <a:moveTo>
                      <a:pt x="24" y="28"/>
                    </a:moveTo>
                    <a:cubicBezTo>
                      <a:pt x="28" y="25"/>
                      <a:pt x="30" y="21"/>
                      <a:pt x="30" y="16"/>
                    </a:cubicBezTo>
                    <a:cubicBezTo>
                      <a:pt x="30" y="16"/>
                      <a:pt x="30" y="15"/>
                      <a:pt x="30" y="15"/>
                    </a:cubicBezTo>
                    <a:cubicBezTo>
                      <a:pt x="30" y="12"/>
                      <a:pt x="29" y="10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4"/>
                    </a:cubicBezTo>
                    <a:cubicBezTo>
                      <a:pt x="6" y="26"/>
                      <a:pt x="7" y="27"/>
                      <a:pt x="9" y="28"/>
                    </a:cubicBezTo>
                    <a:cubicBezTo>
                      <a:pt x="9" y="29"/>
                      <a:pt x="10" y="29"/>
                      <a:pt x="10" y="29"/>
                    </a:cubicBezTo>
                    <a:cubicBezTo>
                      <a:pt x="15" y="31"/>
                      <a:pt x="20" y="31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0" name="Freeform 57"/>
              <p:cNvSpPr>
                <a:spLocks/>
              </p:cNvSpPr>
              <p:nvPr/>
            </p:nvSpPr>
            <p:spPr bwMode="auto">
              <a:xfrm>
                <a:off x="6226" y="338"/>
                <a:ext cx="74" cy="71"/>
              </a:xfrm>
              <a:custGeom>
                <a:avLst/>
                <a:gdLst>
                  <a:gd name="T0" fmla="*/ 14 w 31"/>
                  <a:gd name="T1" fmla="*/ 0 h 30"/>
                  <a:gd name="T2" fmla="*/ 7 w 31"/>
                  <a:gd name="T3" fmla="*/ 2 h 30"/>
                  <a:gd name="T4" fmla="*/ 3 w 31"/>
                  <a:gd name="T5" fmla="*/ 6 h 30"/>
                  <a:gd name="T6" fmla="*/ 2 w 31"/>
                  <a:gd name="T7" fmla="*/ 7 h 30"/>
                  <a:gd name="T8" fmla="*/ 3 w 31"/>
                  <a:gd name="T9" fmla="*/ 22 h 30"/>
                  <a:gd name="T10" fmla="*/ 23 w 31"/>
                  <a:gd name="T11" fmla="*/ 25 h 30"/>
                  <a:gd name="T12" fmla="*/ 26 w 31"/>
                  <a:gd name="T13" fmla="*/ 6 h 30"/>
                  <a:gd name="T14" fmla="*/ 16 w 31"/>
                  <a:gd name="T15" fmla="*/ 0 h 30"/>
                  <a:gd name="T16" fmla="*/ 14 w 31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0">
                    <a:moveTo>
                      <a:pt x="14" y="0"/>
                    </a:moveTo>
                    <a:cubicBezTo>
                      <a:pt x="12" y="0"/>
                      <a:pt x="9" y="1"/>
                      <a:pt x="7" y="2"/>
                    </a:cubicBezTo>
                    <a:cubicBezTo>
                      <a:pt x="5" y="3"/>
                      <a:pt x="4" y="4"/>
                      <a:pt x="3" y="6"/>
                    </a:cubicBezTo>
                    <a:cubicBezTo>
                      <a:pt x="3" y="6"/>
                      <a:pt x="3" y="7"/>
                      <a:pt x="2" y="7"/>
                    </a:cubicBezTo>
                    <a:cubicBezTo>
                      <a:pt x="0" y="12"/>
                      <a:pt x="0" y="17"/>
                      <a:pt x="3" y="22"/>
                    </a:cubicBezTo>
                    <a:cubicBezTo>
                      <a:pt x="8" y="28"/>
                      <a:pt x="17" y="30"/>
                      <a:pt x="23" y="25"/>
                    </a:cubicBezTo>
                    <a:cubicBezTo>
                      <a:pt x="29" y="21"/>
                      <a:pt x="31" y="12"/>
                      <a:pt x="26" y="6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1" name="Freeform 58"/>
              <p:cNvSpPr>
                <a:spLocks/>
              </p:cNvSpPr>
              <p:nvPr/>
            </p:nvSpPr>
            <p:spPr bwMode="auto">
              <a:xfrm>
                <a:off x="5562" y="-61"/>
                <a:ext cx="73" cy="70"/>
              </a:xfrm>
              <a:custGeom>
                <a:avLst/>
                <a:gdLst>
                  <a:gd name="T0" fmla="*/ 24 w 31"/>
                  <a:gd name="T1" fmla="*/ 27 h 30"/>
                  <a:gd name="T2" fmla="*/ 29 w 31"/>
                  <a:gd name="T3" fmla="*/ 22 h 30"/>
                  <a:gd name="T4" fmla="*/ 29 w 31"/>
                  <a:gd name="T5" fmla="*/ 21 h 30"/>
                  <a:gd name="T6" fmla="*/ 28 w 31"/>
                  <a:gd name="T7" fmla="*/ 8 h 30"/>
                  <a:gd name="T8" fmla="*/ 8 w 31"/>
                  <a:gd name="T9" fmla="*/ 4 h 30"/>
                  <a:gd name="T10" fmla="*/ 5 w 31"/>
                  <a:gd name="T11" fmla="*/ 24 h 30"/>
                  <a:gd name="T12" fmla="*/ 10 w 31"/>
                  <a:gd name="T13" fmla="*/ 28 h 30"/>
                  <a:gd name="T14" fmla="*/ 11 w 31"/>
                  <a:gd name="T15" fmla="*/ 29 h 30"/>
                  <a:gd name="T16" fmla="*/ 24 w 31"/>
                  <a:gd name="T17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0">
                    <a:moveTo>
                      <a:pt x="24" y="27"/>
                    </a:moveTo>
                    <a:cubicBezTo>
                      <a:pt x="26" y="26"/>
                      <a:pt x="28" y="24"/>
                      <a:pt x="29" y="22"/>
                    </a:cubicBezTo>
                    <a:cubicBezTo>
                      <a:pt x="29" y="22"/>
                      <a:pt x="29" y="21"/>
                      <a:pt x="29" y="21"/>
                    </a:cubicBezTo>
                    <a:cubicBezTo>
                      <a:pt x="31" y="17"/>
                      <a:pt x="31" y="12"/>
                      <a:pt x="28" y="8"/>
                    </a:cubicBezTo>
                    <a:cubicBezTo>
                      <a:pt x="23" y="1"/>
                      <a:pt x="15" y="0"/>
                      <a:pt x="8" y="4"/>
                    </a:cubicBezTo>
                    <a:cubicBezTo>
                      <a:pt x="2" y="9"/>
                      <a:pt x="0" y="17"/>
                      <a:pt x="5" y="24"/>
                    </a:cubicBezTo>
                    <a:cubicBezTo>
                      <a:pt x="6" y="26"/>
                      <a:pt x="8" y="27"/>
                      <a:pt x="10" y="28"/>
                    </a:cubicBezTo>
                    <a:cubicBezTo>
                      <a:pt x="10" y="28"/>
                      <a:pt x="11" y="29"/>
                      <a:pt x="11" y="29"/>
                    </a:cubicBezTo>
                    <a:cubicBezTo>
                      <a:pt x="15" y="30"/>
                      <a:pt x="20" y="30"/>
                      <a:pt x="2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2" name="Freeform 59"/>
              <p:cNvSpPr>
                <a:spLocks/>
              </p:cNvSpPr>
              <p:nvPr/>
            </p:nvSpPr>
            <p:spPr bwMode="auto">
              <a:xfrm>
                <a:off x="5292" y="1208"/>
                <a:ext cx="76" cy="74"/>
              </a:xfrm>
              <a:custGeom>
                <a:avLst/>
                <a:gdLst>
                  <a:gd name="T0" fmla="*/ 25 w 32"/>
                  <a:gd name="T1" fmla="*/ 4 h 31"/>
                  <a:gd name="T2" fmla="*/ 13 w 32"/>
                  <a:gd name="T3" fmla="*/ 1 h 31"/>
                  <a:gd name="T4" fmla="*/ 11 w 32"/>
                  <a:gd name="T5" fmla="*/ 2 h 31"/>
                  <a:gd name="T6" fmla="*/ 8 w 32"/>
                  <a:gd name="T7" fmla="*/ 3 h 31"/>
                  <a:gd name="T8" fmla="*/ 5 w 32"/>
                  <a:gd name="T9" fmla="*/ 23 h 31"/>
                  <a:gd name="T10" fmla="*/ 24 w 32"/>
                  <a:gd name="T11" fmla="*/ 26 h 31"/>
                  <a:gd name="T12" fmla="*/ 28 w 32"/>
                  <a:gd name="T13" fmla="*/ 7 h 31"/>
                  <a:gd name="T14" fmla="*/ 26 w 32"/>
                  <a:gd name="T15" fmla="*/ 4 h 31"/>
                  <a:gd name="T16" fmla="*/ 25 w 32"/>
                  <a:gd name="T17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5" y="4"/>
                    </a:moveTo>
                    <a:cubicBezTo>
                      <a:pt x="21" y="1"/>
                      <a:pt x="17" y="0"/>
                      <a:pt x="13" y="1"/>
                    </a:cubicBezTo>
                    <a:cubicBezTo>
                      <a:pt x="12" y="1"/>
                      <a:pt x="12" y="1"/>
                      <a:pt x="11" y="2"/>
                    </a:cubicBezTo>
                    <a:cubicBezTo>
                      <a:pt x="10" y="2"/>
                      <a:pt x="9" y="2"/>
                      <a:pt x="8" y="3"/>
                    </a:cubicBezTo>
                    <a:cubicBezTo>
                      <a:pt x="2" y="8"/>
                      <a:pt x="0" y="16"/>
                      <a:pt x="5" y="23"/>
                    </a:cubicBezTo>
                    <a:cubicBezTo>
                      <a:pt x="9" y="29"/>
                      <a:pt x="18" y="31"/>
                      <a:pt x="24" y="26"/>
                    </a:cubicBezTo>
                    <a:cubicBezTo>
                      <a:pt x="31" y="22"/>
                      <a:pt x="32" y="13"/>
                      <a:pt x="28" y="7"/>
                    </a:cubicBezTo>
                    <a:cubicBezTo>
                      <a:pt x="27" y="6"/>
                      <a:pt x="27" y="5"/>
                      <a:pt x="26" y="4"/>
                    </a:cubicBezTo>
                    <a:cubicBezTo>
                      <a:pt x="26" y="4"/>
                      <a:pt x="25" y="4"/>
                      <a:pt x="2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3" name="Freeform 60"/>
              <p:cNvSpPr>
                <a:spLocks/>
              </p:cNvSpPr>
              <p:nvPr/>
            </p:nvSpPr>
            <p:spPr bwMode="auto">
              <a:xfrm>
                <a:off x="2632" y="2142"/>
                <a:ext cx="7" cy="26"/>
              </a:xfrm>
              <a:custGeom>
                <a:avLst/>
                <a:gdLst>
                  <a:gd name="T0" fmla="*/ 0 w 3"/>
                  <a:gd name="T1" fmla="*/ 11 h 11"/>
                  <a:gd name="T2" fmla="*/ 3 w 3"/>
                  <a:gd name="T3" fmla="*/ 11 h 11"/>
                  <a:gd name="T4" fmla="*/ 2 w 3"/>
                  <a:gd name="T5" fmla="*/ 0 h 11"/>
                  <a:gd name="T6" fmla="*/ 0 w 3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1">
                    <a:moveTo>
                      <a:pt x="0" y="11"/>
                    </a:moveTo>
                    <a:cubicBezTo>
                      <a:pt x="1" y="11"/>
                      <a:pt x="2" y="11"/>
                      <a:pt x="3" y="11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4" name="Freeform 61"/>
              <p:cNvSpPr>
                <a:spLocks/>
              </p:cNvSpPr>
              <p:nvPr/>
            </p:nvSpPr>
            <p:spPr bwMode="auto">
              <a:xfrm>
                <a:off x="482" y="59"/>
                <a:ext cx="2116" cy="2128"/>
              </a:xfrm>
              <a:custGeom>
                <a:avLst/>
                <a:gdLst>
                  <a:gd name="T0" fmla="*/ 893 w 895"/>
                  <a:gd name="T1" fmla="*/ 900 h 900"/>
                  <a:gd name="T2" fmla="*/ 895 w 895"/>
                  <a:gd name="T3" fmla="*/ 899 h 900"/>
                  <a:gd name="T4" fmla="*/ 2 w 895"/>
                  <a:gd name="T5" fmla="*/ 0 h 900"/>
                  <a:gd name="T6" fmla="*/ 0 w 895"/>
                  <a:gd name="T7" fmla="*/ 2 h 900"/>
                  <a:gd name="T8" fmla="*/ 893 w 895"/>
                  <a:gd name="T9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5" h="900">
                    <a:moveTo>
                      <a:pt x="893" y="900"/>
                    </a:moveTo>
                    <a:cubicBezTo>
                      <a:pt x="894" y="900"/>
                      <a:pt x="894" y="899"/>
                      <a:pt x="895" y="89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2"/>
                      <a:pt x="0" y="2"/>
                    </a:cubicBezTo>
                    <a:lnTo>
                      <a:pt x="893" y="9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5" name="Freeform 62"/>
              <p:cNvSpPr>
                <a:spLocks/>
              </p:cNvSpPr>
              <p:nvPr/>
            </p:nvSpPr>
            <p:spPr bwMode="auto">
              <a:xfrm>
                <a:off x="1291" y="-908"/>
                <a:ext cx="1329" cy="3079"/>
              </a:xfrm>
              <a:custGeom>
                <a:avLst/>
                <a:gdLst>
                  <a:gd name="T0" fmla="*/ 562 w 562"/>
                  <a:gd name="T1" fmla="*/ 1302 h 1302"/>
                  <a:gd name="T2" fmla="*/ 2 w 562"/>
                  <a:gd name="T3" fmla="*/ 0 h 1302"/>
                  <a:gd name="T4" fmla="*/ 0 w 562"/>
                  <a:gd name="T5" fmla="*/ 1 h 1302"/>
                  <a:gd name="T6" fmla="*/ 0 w 562"/>
                  <a:gd name="T7" fmla="*/ 1 h 1302"/>
                  <a:gd name="T8" fmla="*/ 560 w 562"/>
                  <a:gd name="T9" fmla="*/ 1302 h 1302"/>
                  <a:gd name="T10" fmla="*/ 560 w 562"/>
                  <a:gd name="T11" fmla="*/ 1302 h 1302"/>
                  <a:gd name="T12" fmla="*/ 562 w 562"/>
                  <a:gd name="T13" fmla="*/ 1302 h 1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2" h="1302">
                    <a:moveTo>
                      <a:pt x="562" y="130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560" y="1302"/>
                      <a:pt x="560" y="1302"/>
                      <a:pt x="560" y="1302"/>
                    </a:cubicBezTo>
                    <a:cubicBezTo>
                      <a:pt x="560" y="1302"/>
                      <a:pt x="560" y="1302"/>
                      <a:pt x="560" y="1302"/>
                    </a:cubicBezTo>
                    <a:cubicBezTo>
                      <a:pt x="561" y="1302"/>
                      <a:pt x="562" y="1302"/>
                      <a:pt x="562" y="13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6" name="Freeform 63"/>
              <p:cNvSpPr>
                <a:spLocks/>
              </p:cNvSpPr>
              <p:nvPr/>
            </p:nvSpPr>
            <p:spPr bwMode="auto">
              <a:xfrm>
                <a:off x="2400" y="156"/>
                <a:ext cx="546" cy="2012"/>
              </a:xfrm>
              <a:custGeom>
                <a:avLst/>
                <a:gdLst>
                  <a:gd name="T0" fmla="*/ 100 w 231"/>
                  <a:gd name="T1" fmla="*/ 840 h 851"/>
                  <a:gd name="T2" fmla="*/ 101 w 231"/>
                  <a:gd name="T3" fmla="*/ 851 h 851"/>
                  <a:gd name="T4" fmla="*/ 103 w 231"/>
                  <a:gd name="T5" fmla="*/ 851 h 851"/>
                  <a:gd name="T6" fmla="*/ 101 w 231"/>
                  <a:gd name="T7" fmla="*/ 832 h 851"/>
                  <a:gd name="T8" fmla="*/ 231 w 231"/>
                  <a:gd name="T9" fmla="*/ 0 h 851"/>
                  <a:gd name="T10" fmla="*/ 229 w 231"/>
                  <a:gd name="T11" fmla="*/ 0 h 851"/>
                  <a:gd name="T12" fmla="*/ 100 w 231"/>
                  <a:gd name="T13" fmla="*/ 824 h 851"/>
                  <a:gd name="T14" fmla="*/ 2 w 231"/>
                  <a:gd name="T15" fmla="*/ 1 h 851"/>
                  <a:gd name="T16" fmla="*/ 0 w 231"/>
                  <a:gd name="T17" fmla="*/ 1 h 851"/>
                  <a:gd name="T18" fmla="*/ 99 w 231"/>
                  <a:gd name="T19" fmla="*/ 832 h 851"/>
                  <a:gd name="T20" fmla="*/ 96 w 231"/>
                  <a:gd name="T21" fmla="*/ 851 h 851"/>
                  <a:gd name="T22" fmla="*/ 98 w 231"/>
                  <a:gd name="T23" fmla="*/ 851 h 851"/>
                  <a:gd name="T24" fmla="*/ 100 w 231"/>
                  <a:gd name="T25" fmla="*/ 84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1" h="851">
                    <a:moveTo>
                      <a:pt x="100" y="840"/>
                    </a:moveTo>
                    <a:cubicBezTo>
                      <a:pt x="101" y="851"/>
                      <a:pt x="101" y="851"/>
                      <a:pt x="101" y="851"/>
                    </a:cubicBezTo>
                    <a:cubicBezTo>
                      <a:pt x="102" y="851"/>
                      <a:pt x="103" y="851"/>
                      <a:pt x="103" y="851"/>
                    </a:cubicBezTo>
                    <a:cubicBezTo>
                      <a:pt x="101" y="832"/>
                      <a:pt x="101" y="832"/>
                      <a:pt x="101" y="832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230" y="0"/>
                      <a:pt x="230" y="0"/>
                      <a:pt x="229" y="0"/>
                    </a:cubicBezTo>
                    <a:cubicBezTo>
                      <a:pt x="100" y="824"/>
                      <a:pt x="100" y="824"/>
                      <a:pt x="100" y="824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99" y="832"/>
                      <a:pt x="99" y="832"/>
                      <a:pt x="99" y="832"/>
                    </a:cubicBezTo>
                    <a:cubicBezTo>
                      <a:pt x="96" y="851"/>
                      <a:pt x="96" y="851"/>
                      <a:pt x="96" y="851"/>
                    </a:cubicBezTo>
                    <a:cubicBezTo>
                      <a:pt x="97" y="851"/>
                      <a:pt x="97" y="851"/>
                      <a:pt x="98" y="851"/>
                    </a:cubicBezTo>
                    <a:lnTo>
                      <a:pt x="100" y="8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7" name="Freeform 64"/>
              <p:cNvSpPr>
                <a:spLocks/>
              </p:cNvSpPr>
              <p:nvPr/>
            </p:nvSpPr>
            <p:spPr bwMode="auto">
              <a:xfrm>
                <a:off x="2582" y="2168"/>
                <a:ext cx="106" cy="104"/>
              </a:xfrm>
              <a:custGeom>
                <a:avLst/>
                <a:gdLst>
                  <a:gd name="T0" fmla="*/ 2 w 45"/>
                  <a:gd name="T1" fmla="*/ 28 h 44"/>
                  <a:gd name="T2" fmla="*/ 29 w 45"/>
                  <a:gd name="T3" fmla="*/ 40 h 44"/>
                  <a:gd name="T4" fmla="*/ 41 w 45"/>
                  <a:gd name="T5" fmla="*/ 12 h 44"/>
                  <a:gd name="T6" fmla="*/ 26 w 45"/>
                  <a:gd name="T7" fmla="*/ 0 h 44"/>
                  <a:gd name="T8" fmla="*/ 24 w 45"/>
                  <a:gd name="T9" fmla="*/ 0 h 44"/>
                  <a:gd name="T10" fmla="*/ 21 w 45"/>
                  <a:gd name="T11" fmla="*/ 0 h 44"/>
                  <a:gd name="T12" fmla="*/ 19 w 45"/>
                  <a:gd name="T13" fmla="*/ 0 h 44"/>
                  <a:gd name="T14" fmla="*/ 16 w 45"/>
                  <a:gd name="T15" fmla="*/ 1 h 44"/>
                  <a:gd name="T16" fmla="*/ 14 w 45"/>
                  <a:gd name="T17" fmla="*/ 1 h 44"/>
                  <a:gd name="T18" fmla="*/ 14 w 45"/>
                  <a:gd name="T19" fmla="*/ 1 h 44"/>
                  <a:gd name="T20" fmla="*/ 7 w 45"/>
                  <a:gd name="T21" fmla="*/ 7 h 44"/>
                  <a:gd name="T22" fmla="*/ 5 w 45"/>
                  <a:gd name="T23" fmla="*/ 8 h 44"/>
                  <a:gd name="T24" fmla="*/ 2 w 45"/>
                  <a:gd name="T25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44">
                    <a:moveTo>
                      <a:pt x="2" y="28"/>
                    </a:moveTo>
                    <a:cubicBezTo>
                      <a:pt x="6" y="39"/>
                      <a:pt x="18" y="44"/>
                      <a:pt x="29" y="40"/>
                    </a:cubicBezTo>
                    <a:cubicBezTo>
                      <a:pt x="39" y="35"/>
                      <a:pt x="45" y="23"/>
                      <a:pt x="41" y="12"/>
                    </a:cubicBezTo>
                    <a:cubicBezTo>
                      <a:pt x="38" y="6"/>
                      <a:pt x="33" y="2"/>
                      <a:pt x="26" y="0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8" y="0"/>
                      <a:pt x="17" y="0"/>
                      <a:pt x="16" y="1"/>
                    </a:cubicBez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1" y="2"/>
                      <a:pt x="9" y="4"/>
                      <a:pt x="7" y="7"/>
                    </a:cubicBezTo>
                    <a:cubicBezTo>
                      <a:pt x="6" y="7"/>
                      <a:pt x="6" y="8"/>
                      <a:pt x="5" y="8"/>
                    </a:cubicBezTo>
                    <a:cubicBezTo>
                      <a:pt x="1" y="14"/>
                      <a:pt x="0" y="22"/>
                      <a:pt x="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8" name="Freeform 65"/>
              <p:cNvSpPr>
                <a:spLocks/>
              </p:cNvSpPr>
              <p:nvPr/>
            </p:nvSpPr>
            <p:spPr bwMode="auto">
              <a:xfrm>
                <a:off x="394" y="-28"/>
                <a:ext cx="109" cy="111"/>
              </a:xfrm>
              <a:custGeom>
                <a:avLst/>
                <a:gdLst>
                  <a:gd name="T0" fmla="*/ 5 w 46"/>
                  <a:gd name="T1" fmla="*/ 32 h 47"/>
                  <a:gd name="T2" fmla="*/ 31 w 46"/>
                  <a:gd name="T3" fmla="*/ 43 h 47"/>
                  <a:gd name="T4" fmla="*/ 37 w 46"/>
                  <a:gd name="T5" fmla="*/ 39 h 47"/>
                  <a:gd name="T6" fmla="*/ 39 w 46"/>
                  <a:gd name="T7" fmla="*/ 37 h 47"/>
                  <a:gd name="T8" fmla="*/ 43 w 46"/>
                  <a:gd name="T9" fmla="*/ 16 h 47"/>
                  <a:gd name="T10" fmla="*/ 16 w 46"/>
                  <a:gd name="T11" fmla="*/ 5 h 47"/>
                  <a:gd name="T12" fmla="*/ 5 w 46"/>
                  <a:gd name="T13" fmla="*/ 3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7">
                    <a:moveTo>
                      <a:pt x="5" y="32"/>
                    </a:moveTo>
                    <a:cubicBezTo>
                      <a:pt x="9" y="42"/>
                      <a:pt x="20" y="47"/>
                      <a:pt x="31" y="43"/>
                    </a:cubicBezTo>
                    <a:cubicBezTo>
                      <a:pt x="33" y="42"/>
                      <a:pt x="35" y="41"/>
                      <a:pt x="37" y="39"/>
                    </a:cubicBezTo>
                    <a:cubicBezTo>
                      <a:pt x="38" y="39"/>
                      <a:pt x="38" y="38"/>
                      <a:pt x="39" y="37"/>
                    </a:cubicBezTo>
                    <a:cubicBezTo>
                      <a:pt x="44" y="32"/>
                      <a:pt x="46" y="23"/>
                      <a:pt x="43" y="16"/>
                    </a:cubicBezTo>
                    <a:cubicBezTo>
                      <a:pt x="39" y="5"/>
                      <a:pt x="27" y="0"/>
                      <a:pt x="16" y="5"/>
                    </a:cubicBezTo>
                    <a:cubicBezTo>
                      <a:pt x="6" y="9"/>
                      <a:pt x="0" y="21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9" name="Freeform 66"/>
              <p:cNvSpPr>
                <a:spLocks/>
              </p:cNvSpPr>
              <p:nvPr/>
            </p:nvSpPr>
            <p:spPr bwMode="auto">
              <a:xfrm>
                <a:off x="1220" y="-1007"/>
                <a:ext cx="108" cy="111"/>
              </a:xfrm>
              <a:custGeom>
                <a:avLst/>
                <a:gdLst>
                  <a:gd name="T0" fmla="*/ 32 w 46"/>
                  <a:gd name="T1" fmla="*/ 42 h 47"/>
                  <a:gd name="T2" fmla="*/ 42 w 46"/>
                  <a:gd name="T3" fmla="*/ 16 h 47"/>
                  <a:gd name="T4" fmla="*/ 16 w 46"/>
                  <a:gd name="T5" fmla="*/ 4 h 47"/>
                  <a:gd name="T6" fmla="*/ 4 w 46"/>
                  <a:gd name="T7" fmla="*/ 31 h 47"/>
                  <a:gd name="T8" fmla="*/ 30 w 46"/>
                  <a:gd name="T9" fmla="*/ 43 h 47"/>
                  <a:gd name="T10" fmla="*/ 30 w 46"/>
                  <a:gd name="T11" fmla="*/ 43 h 47"/>
                  <a:gd name="T12" fmla="*/ 32 w 46"/>
                  <a:gd name="T13" fmla="*/ 4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7">
                    <a:moveTo>
                      <a:pt x="32" y="42"/>
                    </a:moveTo>
                    <a:cubicBezTo>
                      <a:pt x="42" y="37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4"/>
                    </a:cubicBezTo>
                    <a:cubicBezTo>
                      <a:pt x="5" y="9"/>
                      <a:pt x="0" y="21"/>
                      <a:pt x="4" y="31"/>
                    </a:cubicBezTo>
                    <a:cubicBezTo>
                      <a:pt x="8" y="42"/>
                      <a:pt x="20" y="47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1" y="42"/>
                      <a:pt x="32" y="42"/>
                      <a:pt x="3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0" name="Freeform 67"/>
              <p:cNvSpPr>
                <a:spLocks/>
              </p:cNvSpPr>
              <p:nvPr/>
            </p:nvSpPr>
            <p:spPr bwMode="auto">
              <a:xfrm>
                <a:off x="2341" y="54"/>
                <a:ext cx="108" cy="107"/>
              </a:xfrm>
              <a:custGeom>
                <a:avLst/>
                <a:gdLst>
                  <a:gd name="T0" fmla="*/ 27 w 46"/>
                  <a:gd name="T1" fmla="*/ 44 h 45"/>
                  <a:gd name="T2" fmla="*/ 31 w 46"/>
                  <a:gd name="T3" fmla="*/ 43 h 45"/>
                  <a:gd name="T4" fmla="*/ 42 w 46"/>
                  <a:gd name="T5" fmla="*/ 16 h 45"/>
                  <a:gd name="T6" fmla="*/ 16 w 46"/>
                  <a:gd name="T7" fmla="*/ 5 h 45"/>
                  <a:gd name="T8" fmla="*/ 4 w 46"/>
                  <a:gd name="T9" fmla="*/ 32 h 45"/>
                  <a:gd name="T10" fmla="*/ 25 w 46"/>
                  <a:gd name="T11" fmla="*/ 44 h 45"/>
                  <a:gd name="T12" fmla="*/ 27 w 46"/>
                  <a:gd name="T13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5">
                    <a:moveTo>
                      <a:pt x="27" y="44"/>
                    </a:moveTo>
                    <a:cubicBezTo>
                      <a:pt x="28" y="44"/>
                      <a:pt x="29" y="43"/>
                      <a:pt x="31" y="43"/>
                    </a:cubicBezTo>
                    <a:cubicBezTo>
                      <a:pt x="41" y="39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5"/>
                    </a:cubicBezTo>
                    <a:cubicBezTo>
                      <a:pt x="5" y="9"/>
                      <a:pt x="0" y="21"/>
                      <a:pt x="4" y="32"/>
                    </a:cubicBezTo>
                    <a:cubicBezTo>
                      <a:pt x="7" y="40"/>
                      <a:pt x="16" y="45"/>
                      <a:pt x="25" y="44"/>
                    </a:cubicBezTo>
                    <a:cubicBezTo>
                      <a:pt x="25" y="44"/>
                      <a:pt x="26" y="44"/>
                      <a:pt x="27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1" name="Freeform 68"/>
              <p:cNvSpPr>
                <a:spLocks/>
              </p:cNvSpPr>
              <p:nvPr/>
            </p:nvSpPr>
            <p:spPr bwMode="auto">
              <a:xfrm>
                <a:off x="2885" y="52"/>
                <a:ext cx="108" cy="106"/>
              </a:xfrm>
              <a:custGeom>
                <a:avLst/>
                <a:gdLst>
                  <a:gd name="T0" fmla="*/ 30 w 46"/>
                  <a:gd name="T1" fmla="*/ 43 h 45"/>
                  <a:gd name="T2" fmla="*/ 42 w 46"/>
                  <a:gd name="T3" fmla="*/ 16 h 45"/>
                  <a:gd name="T4" fmla="*/ 16 w 46"/>
                  <a:gd name="T5" fmla="*/ 4 h 45"/>
                  <a:gd name="T6" fmla="*/ 4 w 46"/>
                  <a:gd name="T7" fmla="*/ 32 h 45"/>
                  <a:gd name="T8" fmla="*/ 24 w 46"/>
                  <a:gd name="T9" fmla="*/ 44 h 45"/>
                  <a:gd name="T10" fmla="*/ 26 w 46"/>
                  <a:gd name="T11" fmla="*/ 44 h 45"/>
                  <a:gd name="T12" fmla="*/ 30 w 46"/>
                  <a:gd name="T13" fmla="*/ 4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5">
                    <a:moveTo>
                      <a:pt x="30" y="43"/>
                    </a:moveTo>
                    <a:cubicBezTo>
                      <a:pt x="41" y="38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4"/>
                    </a:cubicBezTo>
                    <a:cubicBezTo>
                      <a:pt x="5" y="9"/>
                      <a:pt x="0" y="21"/>
                      <a:pt x="4" y="32"/>
                    </a:cubicBezTo>
                    <a:cubicBezTo>
                      <a:pt x="7" y="40"/>
                      <a:pt x="15" y="45"/>
                      <a:pt x="24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8" y="44"/>
                      <a:pt x="29" y="43"/>
                      <a:pt x="3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2" name="Freeform 69"/>
              <p:cNvSpPr>
                <a:spLocks/>
              </p:cNvSpPr>
              <p:nvPr/>
            </p:nvSpPr>
            <p:spPr bwMode="auto">
              <a:xfrm>
                <a:off x="1612" y="326"/>
                <a:ext cx="438" cy="1024"/>
              </a:xfrm>
              <a:custGeom>
                <a:avLst/>
                <a:gdLst>
                  <a:gd name="T0" fmla="*/ 3 w 438"/>
                  <a:gd name="T1" fmla="*/ 1024 h 1024"/>
                  <a:gd name="T2" fmla="*/ 0 w 438"/>
                  <a:gd name="T3" fmla="*/ 1024 h 1024"/>
                  <a:gd name="T4" fmla="*/ 435 w 438"/>
                  <a:gd name="T5" fmla="*/ 0 h 1024"/>
                  <a:gd name="T6" fmla="*/ 438 w 438"/>
                  <a:gd name="T7" fmla="*/ 3 h 1024"/>
                  <a:gd name="T8" fmla="*/ 3 w 438"/>
                  <a:gd name="T9" fmla="*/ 1024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8" h="1024">
                    <a:moveTo>
                      <a:pt x="3" y="1024"/>
                    </a:moveTo>
                    <a:lnTo>
                      <a:pt x="0" y="1024"/>
                    </a:lnTo>
                    <a:lnTo>
                      <a:pt x="435" y="0"/>
                    </a:lnTo>
                    <a:lnTo>
                      <a:pt x="438" y="3"/>
                    </a:lnTo>
                    <a:lnTo>
                      <a:pt x="3" y="10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3" name="Freeform 70"/>
              <p:cNvSpPr>
                <a:spLocks/>
              </p:cNvSpPr>
              <p:nvPr/>
            </p:nvSpPr>
            <p:spPr bwMode="auto">
              <a:xfrm>
                <a:off x="1612" y="1104"/>
                <a:ext cx="873" cy="249"/>
              </a:xfrm>
              <a:custGeom>
                <a:avLst/>
                <a:gdLst>
                  <a:gd name="T0" fmla="*/ 0 w 873"/>
                  <a:gd name="T1" fmla="*/ 249 h 249"/>
                  <a:gd name="T2" fmla="*/ 0 w 873"/>
                  <a:gd name="T3" fmla="*/ 246 h 249"/>
                  <a:gd name="T4" fmla="*/ 873 w 873"/>
                  <a:gd name="T5" fmla="*/ 0 h 249"/>
                  <a:gd name="T6" fmla="*/ 873 w 873"/>
                  <a:gd name="T7" fmla="*/ 3 h 249"/>
                  <a:gd name="T8" fmla="*/ 0 w 873"/>
                  <a:gd name="T9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3" h="249">
                    <a:moveTo>
                      <a:pt x="0" y="249"/>
                    </a:moveTo>
                    <a:lnTo>
                      <a:pt x="0" y="246"/>
                    </a:lnTo>
                    <a:lnTo>
                      <a:pt x="873" y="0"/>
                    </a:lnTo>
                    <a:lnTo>
                      <a:pt x="873" y="3"/>
                    </a:lnTo>
                    <a:lnTo>
                      <a:pt x="0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4" name="Freeform 71"/>
              <p:cNvSpPr>
                <a:spLocks/>
              </p:cNvSpPr>
              <p:nvPr/>
            </p:nvSpPr>
            <p:spPr bwMode="auto">
              <a:xfrm>
                <a:off x="2483" y="-69"/>
                <a:ext cx="409" cy="1190"/>
              </a:xfrm>
              <a:custGeom>
                <a:avLst/>
                <a:gdLst>
                  <a:gd name="T0" fmla="*/ 2 w 409"/>
                  <a:gd name="T1" fmla="*/ 1190 h 1190"/>
                  <a:gd name="T2" fmla="*/ 0 w 409"/>
                  <a:gd name="T3" fmla="*/ 1190 h 1190"/>
                  <a:gd name="T4" fmla="*/ 406 w 409"/>
                  <a:gd name="T5" fmla="*/ 0 h 1190"/>
                  <a:gd name="T6" fmla="*/ 409 w 409"/>
                  <a:gd name="T7" fmla="*/ 0 h 1190"/>
                  <a:gd name="T8" fmla="*/ 2 w 409"/>
                  <a:gd name="T9" fmla="*/ 1190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1190">
                    <a:moveTo>
                      <a:pt x="2" y="1190"/>
                    </a:moveTo>
                    <a:lnTo>
                      <a:pt x="0" y="1190"/>
                    </a:lnTo>
                    <a:lnTo>
                      <a:pt x="406" y="0"/>
                    </a:lnTo>
                    <a:lnTo>
                      <a:pt x="409" y="0"/>
                    </a:lnTo>
                    <a:lnTo>
                      <a:pt x="2" y="11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5" name="Freeform 72"/>
              <p:cNvSpPr>
                <a:spLocks/>
              </p:cNvSpPr>
              <p:nvPr/>
            </p:nvSpPr>
            <p:spPr bwMode="auto">
              <a:xfrm>
                <a:off x="2038" y="348"/>
                <a:ext cx="1097" cy="11"/>
              </a:xfrm>
              <a:custGeom>
                <a:avLst/>
                <a:gdLst>
                  <a:gd name="T0" fmla="*/ 1097 w 1097"/>
                  <a:gd name="T1" fmla="*/ 11 h 11"/>
                  <a:gd name="T2" fmla="*/ 0 w 1097"/>
                  <a:gd name="T3" fmla="*/ 2 h 11"/>
                  <a:gd name="T4" fmla="*/ 0 w 1097"/>
                  <a:gd name="T5" fmla="*/ 0 h 11"/>
                  <a:gd name="T6" fmla="*/ 1097 w 1097"/>
                  <a:gd name="T7" fmla="*/ 9 h 11"/>
                  <a:gd name="T8" fmla="*/ 1097 w 1097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11">
                    <a:moveTo>
                      <a:pt x="1097" y="11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097" y="9"/>
                    </a:lnTo>
                    <a:lnTo>
                      <a:pt x="1097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6" name="Freeform 73"/>
              <p:cNvSpPr>
                <a:spLocks/>
              </p:cNvSpPr>
              <p:nvPr/>
            </p:nvSpPr>
            <p:spPr bwMode="auto">
              <a:xfrm>
                <a:off x="3135" y="-369"/>
                <a:ext cx="776" cy="728"/>
              </a:xfrm>
              <a:custGeom>
                <a:avLst/>
                <a:gdLst>
                  <a:gd name="T0" fmla="*/ 3 w 776"/>
                  <a:gd name="T1" fmla="*/ 728 h 728"/>
                  <a:gd name="T2" fmla="*/ 0 w 776"/>
                  <a:gd name="T3" fmla="*/ 726 h 728"/>
                  <a:gd name="T4" fmla="*/ 774 w 776"/>
                  <a:gd name="T5" fmla="*/ 0 h 728"/>
                  <a:gd name="T6" fmla="*/ 776 w 776"/>
                  <a:gd name="T7" fmla="*/ 2 h 728"/>
                  <a:gd name="T8" fmla="*/ 3 w 776"/>
                  <a:gd name="T9" fmla="*/ 728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6" h="728">
                    <a:moveTo>
                      <a:pt x="3" y="728"/>
                    </a:moveTo>
                    <a:lnTo>
                      <a:pt x="0" y="726"/>
                    </a:lnTo>
                    <a:lnTo>
                      <a:pt x="774" y="0"/>
                    </a:lnTo>
                    <a:lnTo>
                      <a:pt x="776" y="2"/>
                    </a:lnTo>
                    <a:lnTo>
                      <a:pt x="3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7" name="Freeform 74"/>
              <p:cNvSpPr>
                <a:spLocks/>
              </p:cNvSpPr>
              <p:nvPr/>
            </p:nvSpPr>
            <p:spPr bwMode="auto">
              <a:xfrm>
                <a:off x="3902" y="-369"/>
                <a:ext cx="931" cy="497"/>
              </a:xfrm>
              <a:custGeom>
                <a:avLst/>
                <a:gdLst>
                  <a:gd name="T0" fmla="*/ 929 w 931"/>
                  <a:gd name="T1" fmla="*/ 497 h 497"/>
                  <a:gd name="T2" fmla="*/ 0 w 931"/>
                  <a:gd name="T3" fmla="*/ 2 h 497"/>
                  <a:gd name="T4" fmla="*/ 0 w 931"/>
                  <a:gd name="T5" fmla="*/ 0 h 497"/>
                  <a:gd name="T6" fmla="*/ 931 w 931"/>
                  <a:gd name="T7" fmla="*/ 494 h 497"/>
                  <a:gd name="T8" fmla="*/ 929 w 931"/>
                  <a:gd name="T9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1" h="497">
                    <a:moveTo>
                      <a:pt x="929" y="49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931" y="494"/>
                    </a:lnTo>
                    <a:lnTo>
                      <a:pt x="929" y="4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8" name="Freeform 75"/>
              <p:cNvSpPr>
                <a:spLocks/>
              </p:cNvSpPr>
              <p:nvPr/>
            </p:nvSpPr>
            <p:spPr bwMode="auto">
              <a:xfrm>
                <a:off x="4831" y="125"/>
                <a:ext cx="563" cy="591"/>
              </a:xfrm>
              <a:custGeom>
                <a:avLst/>
                <a:gdLst>
                  <a:gd name="T0" fmla="*/ 560 w 563"/>
                  <a:gd name="T1" fmla="*/ 591 h 591"/>
                  <a:gd name="T2" fmla="*/ 0 w 563"/>
                  <a:gd name="T3" fmla="*/ 3 h 591"/>
                  <a:gd name="T4" fmla="*/ 2 w 563"/>
                  <a:gd name="T5" fmla="*/ 0 h 591"/>
                  <a:gd name="T6" fmla="*/ 563 w 563"/>
                  <a:gd name="T7" fmla="*/ 591 h 591"/>
                  <a:gd name="T8" fmla="*/ 560 w 563"/>
                  <a:gd name="T9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3" h="591">
                    <a:moveTo>
                      <a:pt x="560" y="591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63" y="591"/>
                    </a:lnTo>
                    <a:lnTo>
                      <a:pt x="560" y="5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79" name="Freeform 76"/>
              <p:cNvSpPr>
                <a:spLocks/>
              </p:cNvSpPr>
              <p:nvPr/>
            </p:nvSpPr>
            <p:spPr bwMode="auto">
              <a:xfrm>
                <a:off x="5391" y="376"/>
                <a:ext cx="726" cy="340"/>
              </a:xfrm>
              <a:custGeom>
                <a:avLst/>
                <a:gdLst>
                  <a:gd name="T0" fmla="*/ 0 w 726"/>
                  <a:gd name="T1" fmla="*/ 340 h 340"/>
                  <a:gd name="T2" fmla="*/ 0 w 726"/>
                  <a:gd name="T3" fmla="*/ 338 h 340"/>
                  <a:gd name="T4" fmla="*/ 726 w 726"/>
                  <a:gd name="T5" fmla="*/ 0 h 340"/>
                  <a:gd name="T6" fmla="*/ 726 w 726"/>
                  <a:gd name="T7" fmla="*/ 2 h 340"/>
                  <a:gd name="T8" fmla="*/ 0 w 726"/>
                  <a:gd name="T9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6" h="340">
                    <a:moveTo>
                      <a:pt x="0" y="340"/>
                    </a:moveTo>
                    <a:lnTo>
                      <a:pt x="0" y="338"/>
                    </a:lnTo>
                    <a:lnTo>
                      <a:pt x="726" y="0"/>
                    </a:lnTo>
                    <a:lnTo>
                      <a:pt x="726" y="2"/>
                    </a:lnTo>
                    <a:lnTo>
                      <a:pt x="0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0" name="Freeform 77"/>
              <p:cNvSpPr>
                <a:spLocks/>
              </p:cNvSpPr>
              <p:nvPr/>
            </p:nvSpPr>
            <p:spPr bwMode="auto">
              <a:xfrm>
                <a:off x="5928" y="369"/>
                <a:ext cx="201" cy="801"/>
              </a:xfrm>
              <a:custGeom>
                <a:avLst/>
                <a:gdLst>
                  <a:gd name="T0" fmla="*/ 3 w 201"/>
                  <a:gd name="T1" fmla="*/ 801 h 801"/>
                  <a:gd name="T2" fmla="*/ 0 w 201"/>
                  <a:gd name="T3" fmla="*/ 801 h 801"/>
                  <a:gd name="T4" fmla="*/ 199 w 201"/>
                  <a:gd name="T5" fmla="*/ 0 h 801"/>
                  <a:gd name="T6" fmla="*/ 201 w 201"/>
                  <a:gd name="T7" fmla="*/ 0 h 801"/>
                  <a:gd name="T8" fmla="*/ 3 w 201"/>
                  <a:gd name="T9" fmla="*/ 801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801">
                    <a:moveTo>
                      <a:pt x="3" y="801"/>
                    </a:moveTo>
                    <a:lnTo>
                      <a:pt x="0" y="801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3" y="8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5928" y="1170"/>
                <a:ext cx="788" cy="729"/>
              </a:xfrm>
              <a:custGeom>
                <a:avLst/>
                <a:gdLst>
                  <a:gd name="T0" fmla="*/ 785 w 788"/>
                  <a:gd name="T1" fmla="*/ 729 h 729"/>
                  <a:gd name="T2" fmla="*/ 0 w 788"/>
                  <a:gd name="T3" fmla="*/ 0 h 729"/>
                  <a:gd name="T4" fmla="*/ 3 w 788"/>
                  <a:gd name="T5" fmla="*/ 0 h 729"/>
                  <a:gd name="T6" fmla="*/ 788 w 788"/>
                  <a:gd name="T7" fmla="*/ 726 h 729"/>
                  <a:gd name="T8" fmla="*/ 785 w 788"/>
                  <a:gd name="T9" fmla="*/ 72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8" h="729">
                    <a:moveTo>
                      <a:pt x="785" y="72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788" y="726"/>
                    </a:lnTo>
                    <a:lnTo>
                      <a:pt x="785" y="7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5808" y="1896"/>
                <a:ext cx="908" cy="601"/>
              </a:xfrm>
              <a:custGeom>
                <a:avLst/>
                <a:gdLst>
                  <a:gd name="T0" fmla="*/ 2 w 908"/>
                  <a:gd name="T1" fmla="*/ 601 h 601"/>
                  <a:gd name="T2" fmla="*/ 0 w 908"/>
                  <a:gd name="T3" fmla="*/ 599 h 601"/>
                  <a:gd name="T4" fmla="*/ 905 w 908"/>
                  <a:gd name="T5" fmla="*/ 0 h 601"/>
                  <a:gd name="T6" fmla="*/ 908 w 908"/>
                  <a:gd name="T7" fmla="*/ 3 h 601"/>
                  <a:gd name="T8" fmla="*/ 2 w 908"/>
                  <a:gd name="T9" fmla="*/ 6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8" h="601">
                    <a:moveTo>
                      <a:pt x="2" y="601"/>
                    </a:moveTo>
                    <a:lnTo>
                      <a:pt x="0" y="599"/>
                    </a:lnTo>
                    <a:lnTo>
                      <a:pt x="905" y="0"/>
                    </a:lnTo>
                    <a:lnTo>
                      <a:pt x="908" y="3"/>
                    </a:lnTo>
                    <a:lnTo>
                      <a:pt x="2" y="6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5808" y="2497"/>
                <a:ext cx="544" cy="735"/>
              </a:xfrm>
              <a:custGeom>
                <a:avLst/>
                <a:gdLst>
                  <a:gd name="T0" fmla="*/ 541 w 544"/>
                  <a:gd name="T1" fmla="*/ 735 h 735"/>
                  <a:gd name="T2" fmla="*/ 0 w 544"/>
                  <a:gd name="T3" fmla="*/ 0 h 735"/>
                  <a:gd name="T4" fmla="*/ 2 w 544"/>
                  <a:gd name="T5" fmla="*/ 0 h 735"/>
                  <a:gd name="T6" fmla="*/ 544 w 544"/>
                  <a:gd name="T7" fmla="*/ 735 h 735"/>
                  <a:gd name="T8" fmla="*/ 541 w 544"/>
                  <a:gd name="T9" fmla="*/ 735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735">
                    <a:moveTo>
                      <a:pt x="541" y="73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44" y="735"/>
                    </a:lnTo>
                    <a:lnTo>
                      <a:pt x="541" y="7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5699" y="3206"/>
                <a:ext cx="648" cy="376"/>
              </a:xfrm>
              <a:custGeom>
                <a:avLst/>
                <a:gdLst>
                  <a:gd name="T0" fmla="*/ 2 w 648"/>
                  <a:gd name="T1" fmla="*/ 376 h 376"/>
                  <a:gd name="T2" fmla="*/ 0 w 648"/>
                  <a:gd name="T3" fmla="*/ 376 h 376"/>
                  <a:gd name="T4" fmla="*/ 645 w 648"/>
                  <a:gd name="T5" fmla="*/ 0 h 376"/>
                  <a:gd name="T6" fmla="*/ 648 w 648"/>
                  <a:gd name="T7" fmla="*/ 3 h 376"/>
                  <a:gd name="T8" fmla="*/ 2 w 648"/>
                  <a:gd name="T9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8" h="376">
                    <a:moveTo>
                      <a:pt x="2" y="376"/>
                    </a:moveTo>
                    <a:lnTo>
                      <a:pt x="0" y="376"/>
                    </a:lnTo>
                    <a:lnTo>
                      <a:pt x="645" y="0"/>
                    </a:lnTo>
                    <a:lnTo>
                      <a:pt x="648" y="3"/>
                    </a:lnTo>
                    <a:lnTo>
                      <a:pt x="2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5458" y="3582"/>
                <a:ext cx="243" cy="773"/>
              </a:xfrm>
              <a:custGeom>
                <a:avLst/>
                <a:gdLst>
                  <a:gd name="T0" fmla="*/ 2 w 243"/>
                  <a:gd name="T1" fmla="*/ 773 h 773"/>
                  <a:gd name="T2" fmla="*/ 0 w 243"/>
                  <a:gd name="T3" fmla="*/ 773 h 773"/>
                  <a:gd name="T4" fmla="*/ 241 w 243"/>
                  <a:gd name="T5" fmla="*/ 0 h 773"/>
                  <a:gd name="T6" fmla="*/ 243 w 243"/>
                  <a:gd name="T7" fmla="*/ 0 h 773"/>
                  <a:gd name="T8" fmla="*/ 2 w 243"/>
                  <a:gd name="T9" fmla="*/ 773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773">
                    <a:moveTo>
                      <a:pt x="2" y="773"/>
                    </a:moveTo>
                    <a:lnTo>
                      <a:pt x="0" y="773"/>
                    </a:lnTo>
                    <a:lnTo>
                      <a:pt x="241" y="0"/>
                    </a:lnTo>
                    <a:lnTo>
                      <a:pt x="243" y="0"/>
                    </a:lnTo>
                    <a:lnTo>
                      <a:pt x="2" y="7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6" name="Freeform 83"/>
              <p:cNvSpPr>
                <a:spLocks/>
              </p:cNvSpPr>
              <p:nvPr/>
            </p:nvSpPr>
            <p:spPr bwMode="auto">
              <a:xfrm>
                <a:off x="4374" y="4301"/>
                <a:ext cx="1084" cy="57"/>
              </a:xfrm>
              <a:custGeom>
                <a:avLst/>
                <a:gdLst>
                  <a:gd name="T0" fmla="*/ 1084 w 1084"/>
                  <a:gd name="T1" fmla="*/ 57 h 57"/>
                  <a:gd name="T2" fmla="*/ 0 w 1084"/>
                  <a:gd name="T3" fmla="*/ 2 h 57"/>
                  <a:gd name="T4" fmla="*/ 0 w 1084"/>
                  <a:gd name="T5" fmla="*/ 0 h 57"/>
                  <a:gd name="T6" fmla="*/ 1084 w 1084"/>
                  <a:gd name="T7" fmla="*/ 54 h 57"/>
                  <a:gd name="T8" fmla="*/ 1084 w 1084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4" h="57">
                    <a:moveTo>
                      <a:pt x="1084" y="5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084" y="54"/>
                    </a:lnTo>
                    <a:lnTo>
                      <a:pt x="1084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7" name="Freeform 84"/>
              <p:cNvSpPr>
                <a:spLocks/>
              </p:cNvSpPr>
              <p:nvPr/>
            </p:nvSpPr>
            <p:spPr bwMode="auto">
              <a:xfrm>
                <a:off x="3483" y="4294"/>
                <a:ext cx="891" cy="416"/>
              </a:xfrm>
              <a:custGeom>
                <a:avLst/>
                <a:gdLst>
                  <a:gd name="T0" fmla="*/ 0 w 891"/>
                  <a:gd name="T1" fmla="*/ 416 h 416"/>
                  <a:gd name="T2" fmla="*/ 0 w 891"/>
                  <a:gd name="T3" fmla="*/ 414 h 416"/>
                  <a:gd name="T4" fmla="*/ 891 w 891"/>
                  <a:gd name="T5" fmla="*/ 0 h 416"/>
                  <a:gd name="T6" fmla="*/ 891 w 891"/>
                  <a:gd name="T7" fmla="*/ 2 h 416"/>
                  <a:gd name="T8" fmla="*/ 0 w 891"/>
                  <a:gd name="T9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1" h="416">
                    <a:moveTo>
                      <a:pt x="0" y="416"/>
                    </a:moveTo>
                    <a:lnTo>
                      <a:pt x="0" y="414"/>
                    </a:lnTo>
                    <a:lnTo>
                      <a:pt x="891" y="0"/>
                    </a:lnTo>
                    <a:lnTo>
                      <a:pt x="891" y="2"/>
                    </a:lnTo>
                    <a:lnTo>
                      <a:pt x="0" y="4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8" name="Freeform 85"/>
              <p:cNvSpPr>
                <a:spLocks/>
              </p:cNvSpPr>
              <p:nvPr/>
            </p:nvSpPr>
            <p:spPr bwMode="auto">
              <a:xfrm>
                <a:off x="2970" y="4173"/>
                <a:ext cx="513" cy="537"/>
              </a:xfrm>
              <a:custGeom>
                <a:avLst/>
                <a:gdLst>
                  <a:gd name="T0" fmla="*/ 513 w 513"/>
                  <a:gd name="T1" fmla="*/ 537 h 537"/>
                  <a:gd name="T2" fmla="*/ 0 w 513"/>
                  <a:gd name="T3" fmla="*/ 0 h 537"/>
                  <a:gd name="T4" fmla="*/ 2 w 513"/>
                  <a:gd name="T5" fmla="*/ 0 h 537"/>
                  <a:gd name="T6" fmla="*/ 513 w 513"/>
                  <a:gd name="T7" fmla="*/ 535 h 537"/>
                  <a:gd name="T8" fmla="*/ 513 w 513"/>
                  <a:gd name="T9" fmla="*/ 537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3" h="537">
                    <a:moveTo>
                      <a:pt x="513" y="537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13" y="535"/>
                    </a:lnTo>
                    <a:lnTo>
                      <a:pt x="513" y="5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89" name="Freeform 86"/>
              <p:cNvSpPr>
                <a:spLocks/>
              </p:cNvSpPr>
              <p:nvPr/>
            </p:nvSpPr>
            <p:spPr bwMode="auto">
              <a:xfrm>
                <a:off x="2050" y="4159"/>
                <a:ext cx="946" cy="152"/>
              </a:xfrm>
              <a:custGeom>
                <a:avLst/>
                <a:gdLst>
                  <a:gd name="T0" fmla="*/ 0 w 946"/>
                  <a:gd name="T1" fmla="*/ 152 h 152"/>
                  <a:gd name="T2" fmla="*/ 0 w 946"/>
                  <a:gd name="T3" fmla="*/ 149 h 152"/>
                  <a:gd name="T4" fmla="*/ 946 w 946"/>
                  <a:gd name="T5" fmla="*/ 0 h 152"/>
                  <a:gd name="T6" fmla="*/ 946 w 946"/>
                  <a:gd name="T7" fmla="*/ 3 h 152"/>
                  <a:gd name="T8" fmla="*/ 0 w 946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6" h="152">
                    <a:moveTo>
                      <a:pt x="0" y="152"/>
                    </a:moveTo>
                    <a:lnTo>
                      <a:pt x="0" y="149"/>
                    </a:lnTo>
                    <a:lnTo>
                      <a:pt x="946" y="0"/>
                    </a:lnTo>
                    <a:lnTo>
                      <a:pt x="946" y="3"/>
                    </a:lnTo>
                    <a:lnTo>
                      <a:pt x="0" y="1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0" name="Freeform 87"/>
              <p:cNvSpPr>
                <a:spLocks/>
              </p:cNvSpPr>
              <p:nvPr/>
            </p:nvSpPr>
            <p:spPr bwMode="auto">
              <a:xfrm>
                <a:off x="2038" y="3303"/>
                <a:ext cx="14" cy="1008"/>
              </a:xfrm>
              <a:custGeom>
                <a:avLst/>
                <a:gdLst>
                  <a:gd name="T0" fmla="*/ 12 w 14"/>
                  <a:gd name="T1" fmla="*/ 1008 h 1008"/>
                  <a:gd name="T2" fmla="*/ 0 w 14"/>
                  <a:gd name="T3" fmla="*/ 0 h 1008"/>
                  <a:gd name="T4" fmla="*/ 2 w 14"/>
                  <a:gd name="T5" fmla="*/ 0 h 1008"/>
                  <a:gd name="T6" fmla="*/ 14 w 14"/>
                  <a:gd name="T7" fmla="*/ 1008 h 1008"/>
                  <a:gd name="T8" fmla="*/ 12 w 14"/>
                  <a:gd name="T9" fmla="*/ 1008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008">
                    <a:moveTo>
                      <a:pt x="12" y="100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4" y="1008"/>
                    </a:lnTo>
                    <a:lnTo>
                      <a:pt x="12" y="10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1" name="Freeform 88"/>
              <p:cNvSpPr>
                <a:spLocks/>
              </p:cNvSpPr>
              <p:nvPr/>
            </p:nvSpPr>
            <p:spPr bwMode="auto">
              <a:xfrm>
                <a:off x="1428" y="2939"/>
                <a:ext cx="612" cy="367"/>
              </a:xfrm>
              <a:custGeom>
                <a:avLst/>
                <a:gdLst>
                  <a:gd name="T0" fmla="*/ 610 w 612"/>
                  <a:gd name="T1" fmla="*/ 367 h 367"/>
                  <a:gd name="T2" fmla="*/ 0 w 612"/>
                  <a:gd name="T3" fmla="*/ 2 h 367"/>
                  <a:gd name="T4" fmla="*/ 2 w 612"/>
                  <a:gd name="T5" fmla="*/ 0 h 367"/>
                  <a:gd name="T6" fmla="*/ 612 w 612"/>
                  <a:gd name="T7" fmla="*/ 364 h 367"/>
                  <a:gd name="T8" fmla="*/ 610 w 612"/>
                  <a:gd name="T9" fmla="*/ 367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2" h="367">
                    <a:moveTo>
                      <a:pt x="610" y="367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12" y="364"/>
                    </a:lnTo>
                    <a:lnTo>
                      <a:pt x="610" y="36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2" name="Freeform 89"/>
              <p:cNvSpPr>
                <a:spLocks/>
              </p:cNvSpPr>
              <p:nvPr/>
            </p:nvSpPr>
            <p:spPr bwMode="auto">
              <a:xfrm>
                <a:off x="1428" y="2107"/>
                <a:ext cx="454" cy="834"/>
              </a:xfrm>
              <a:custGeom>
                <a:avLst/>
                <a:gdLst>
                  <a:gd name="T0" fmla="*/ 2 w 454"/>
                  <a:gd name="T1" fmla="*/ 834 h 834"/>
                  <a:gd name="T2" fmla="*/ 0 w 454"/>
                  <a:gd name="T3" fmla="*/ 834 h 834"/>
                  <a:gd name="T4" fmla="*/ 452 w 454"/>
                  <a:gd name="T5" fmla="*/ 0 h 834"/>
                  <a:gd name="T6" fmla="*/ 454 w 454"/>
                  <a:gd name="T7" fmla="*/ 2 h 834"/>
                  <a:gd name="T8" fmla="*/ 2 w 45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834">
                    <a:moveTo>
                      <a:pt x="2" y="834"/>
                    </a:moveTo>
                    <a:lnTo>
                      <a:pt x="0" y="834"/>
                    </a:lnTo>
                    <a:lnTo>
                      <a:pt x="452" y="0"/>
                    </a:lnTo>
                    <a:lnTo>
                      <a:pt x="454" y="2"/>
                    </a:lnTo>
                    <a:lnTo>
                      <a:pt x="2" y="8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3" name="Freeform 90"/>
              <p:cNvSpPr>
                <a:spLocks/>
              </p:cNvSpPr>
              <p:nvPr/>
            </p:nvSpPr>
            <p:spPr bwMode="auto">
              <a:xfrm>
                <a:off x="1612" y="1350"/>
                <a:ext cx="270" cy="757"/>
              </a:xfrm>
              <a:custGeom>
                <a:avLst/>
                <a:gdLst>
                  <a:gd name="T0" fmla="*/ 268 w 270"/>
                  <a:gd name="T1" fmla="*/ 757 h 757"/>
                  <a:gd name="T2" fmla="*/ 0 w 270"/>
                  <a:gd name="T3" fmla="*/ 0 h 757"/>
                  <a:gd name="T4" fmla="*/ 3 w 270"/>
                  <a:gd name="T5" fmla="*/ 0 h 757"/>
                  <a:gd name="T6" fmla="*/ 270 w 270"/>
                  <a:gd name="T7" fmla="*/ 757 h 757"/>
                  <a:gd name="T8" fmla="*/ 268 w 270"/>
                  <a:gd name="T9" fmla="*/ 75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757">
                    <a:moveTo>
                      <a:pt x="268" y="757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70" y="757"/>
                    </a:lnTo>
                    <a:lnTo>
                      <a:pt x="268" y="7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4" name="Freeform 91"/>
              <p:cNvSpPr>
                <a:spLocks/>
              </p:cNvSpPr>
              <p:nvPr/>
            </p:nvSpPr>
            <p:spPr bwMode="auto">
              <a:xfrm>
                <a:off x="1508" y="1118"/>
                <a:ext cx="975" cy="970"/>
              </a:xfrm>
              <a:custGeom>
                <a:avLst/>
                <a:gdLst>
                  <a:gd name="T0" fmla="*/ 0 w 975"/>
                  <a:gd name="T1" fmla="*/ 970 h 970"/>
                  <a:gd name="T2" fmla="*/ 0 w 975"/>
                  <a:gd name="T3" fmla="*/ 968 h 970"/>
                  <a:gd name="T4" fmla="*/ 975 w 975"/>
                  <a:gd name="T5" fmla="*/ 0 h 970"/>
                  <a:gd name="T6" fmla="*/ 975 w 975"/>
                  <a:gd name="T7" fmla="*/ 3 h 970"/>
                  <a:gd name="T8" fmla="*/ 0 w 975"/>
                  <a:gd name="T9" fmla="*/ 970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5" h="970">
                    <a:moveTo>
                      <a:pt x="0" y="970"/>
                    </a:moveTo>
                    <a:lnTo>
                      <a:pt x="0" y="968"/>
                    </a:lnTo>
                    <a:lnTo>
                      <a:pt x="975" y="0"/>
                    </a:lnTo>
                    <a:lnTo>
                      <a:pt x="975" y="3"/>
                    </a:lnTo>
                    <a:lnTo>
                      <a:pt x="0" y="9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5" name="Freeform 92"/>
              <p:cNvSpPr>
                <a:spLocks/>
              </p:cNvSpPr>
              <p:nvPr/>
            </p:nvSpPr>
            <p:spPr bwMode="auto">
              <a:xfrm>
                <a:off x="1508" y="2086"/>
                <a:ext cx="473" cy="602"/>
              </a:xfrm>
              <a:custGeom>
                <a:avLst/>
                <a:gdLst>
                  <a:gd name="T0" fmla="*/ 473 w 473"/>
                  <a:gd name="T1" fmla="*/ 602 h 602"/>
                  <a:gd name="T2" fmla="*/ 0 w 473"/>
                  <a:gd name="T3" fmla="*/ 0 h 602"/>
                  <a:gd name="T4" fmla="*/ 3 w 473"/>
                  <a:gd name="T5" fmla="*/ 0 h 602"/>
                  <a:gd name="T6" fmla="*/ 473 w 473"/>
                  <a:gd name="T7" fmla="*/ 602 h 602"/>
                  <a:gd name="T8" fmla="*/ 473 w 473"/>
                  <a:gd name="T9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3" h="602">
                    <a:moveTo>
                      <a:pt x="473" y="60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73" y="602"/>
                    </a:lnTo>
                    <a:lnTo>
                      <a:pt x="473" y="6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6" name="Freeform 93"/>
              <p:cNvSpPr>
                <a:spLocks/>
              </p:cNvSpPr>
              <p:nvPr/>
            </p:nvSpPr>
            <p:spPr bwMode="auto">
              <a:xfrm>
                <a:off x="1579" y="2688"/>
                <a:ext cx="402" cy="677"/>
              </a:xfrm>
              <a:custGeom>
                <a:avLst/>
                <a:gdLst>
                  <a:gd name="T0" fmla="*/ 3 w 402"/>
                  <a:gd name="T1" fmla="*/ 677 h 677"/>
                  <a:gd name="T2" fmla="*/ 0 w 402"/>
                  <a:gd name="T3" fmla="*/ 677 h 677"/>
                  <a:gd name="T4" fmla="*/ 402 w 402"/>
                  <a:gd name="T5" fmla="*/ 0 h 677"/>
                  <a:gd name="T6" fmla="*/ 402 w 402"/>
                  <a:gd name="T7" fmla="*/ 0 h 677"/>
                  <a:gd name="T8" fmla="*/ 3 w 402"/>
                  <a:gd name="T9" fmla="*/ 677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2" h="677">
                    <a:moveTo>
                      <a:pt x="3" y="677"/>
                    </a:moveTo>
                    <a:lnTo>
                      <a:pt x="0" y="677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3" y="6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7" name="Freeform 94"/>
              <p:cNvSpPr>
                <a:spLocks/>
              </p:cNvSpPr>
              <p:nvPr/>
            </p:nvSpPr>
            <p:spPr bwMode="auto">
              <a:xfrm>
                <a:off x="1582" y="3341"/>
                <a:ext cx="964" cy="33"/>
              </a:xfrm>
              <a:custGeom>
                <a:avLst/>
                <a:gdLst>
                  <a:gd name="T0" fmla="*/ 964 w 964"/>
                  <a:gd name="T1" fmla="*/ 33 h 33"/>
                  <a:gd name="T2" fmla="*/ 0 w 964"/>
                  <a:gd name="T3" fmla="*/ 2 h 33"/>
                  <a:gd name="T4" fmla="*/ 2 w 964"/>
                  <a:gd name="T5" fmla="*/ 0 h 33"/>
                  <a:gd name="T6" fmla="*/ 964 w 964"/>
                  <a:gd name="T7" fmla="*/ 31 h 33"/>
                  <a:gd name="T8" fmla="*/ 964 w 96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4" h="33">
                    <a:moveTo>
                      <a:pt x="964" y="33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964" y="31"/>
                    </a:lnTo>
                    <a:lnTo>
                      <a:pt x="964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8" name="Freeform 95"/>
              <p:cNvSpPr>
                <a:spLocks/>
              </p:cNvSpPr>
              <p:nvPr/>
            </p:nvSpPr>
            <p:spPr bwMode="auto">
              <a:xfrm>
                <a:off x="2544" y="3372"/>
                <a:ext cx="624" cy="1182"/>
              </a:xfrm>
              <a:custGeom>
                <a:avLst/>
                <a:gdLst>
                  <a:gd name="T0" fmla="*/ 622 w 624"/>
                  <a:gd name="T1" fmla="*/ 1182 h 1182"/>
                  <a:gd name="T2" fmla="*/ 0 w 624"/>
                  <a:gd name="T3" fmla="*/ 2 h 1182"/>
                  <a:gd name="T4" fmla="*/ 2 w 624"/>
                  <a:gd name="T5" fmla="*/ 0 h 1182"/>
                  <a:gd name="T6" fmla="*/ 624 w 624"/>
                  <a:gd name="T7" fmla="*/ 1182 h 1182"/>
                  <a:gd name="T8" fmla="*/ 622 w 624"/>
                  <a:gd name="T9" fmla="*/ 1182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1182">
                    <a:moveTo>
                      <a:pt x="622" y="118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24" y="1182"/>
                    </a:lnTo>
                    <a:lnTo>
                      <a:pt x="622" y="11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99" name="Freeform 96"/>
              <p:cNvSpPr>
                <a:spLocks/>
              </p:cNvSpPr>
              <p:nvPr/>
            </p:nvSpPr>
            <p:spPr bwMode="auto">
              <a:xfrm>
                <a:off x="3171" y="4308"/>
                <a:ext cx="421" cy="244"/>
              </a:xfrm>
              <a:custGeom>
                <a:avLst/>
                <a:gdLst>
                  <a:gd name="T0" fmla="*/ 2 w 421"/>
                  <a:gd name="T1" fmla="*/ 244 h 244"/>
                  <a:gd name="T2" fmla="*/ 0 w 421"/>
                  <a:gd name="T3" fmla="*/ 241 h 244"/>
                  <a:gd name="T4" fmla="*/ 421 w 421"/>
                  <a:gd name="T5" fmla="*/ 0 h 244"/>
                  <a:gd name="T6" fmla="*/ 421 w 421"/>
                  <a:gd name="T7" fmla="*/ 0 h 244"/>
                  <a:gd name="T8" fmla="*/ 2 w 421"/>
                  <a:gd name="T9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1" h="244">
                    <a:moveTo>
                      <a:pt x="2" y="244"/>
                    </a:moveTo>
                    <a:lnTo>
                      <a:pt x="0" y="241"/>
                    </a:lnTo>
                    <a:lnTo>
                      <a:pt x="421" y="0"/>
                    </a:lnTo>
                    <a:lnTo>
                      <a:pt x="421" y="0"/>
                    </a:lnTo>
                    <a:lnTo>
                      <a:pt x="2" y="2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0" name="Freeform 97"/>
              <p:cNvSpPr>
                <a:spLocks/>
              </p:cNvSpPr>
              <p:nvPr/>
            </p:nvSpPr>
            <p:spPr bwMode="auto">
              <a:xfrm>
                <a:off x="3585" y="4308"/>
                <a:ext cx="652" cy="485"/>
              </a:xfrm>
              <a:custGeom>
                <a:avLst/>
                <a:gdLst>
                  <a:gd name="T0" fmla="*/ 650 w 652"/>
                  <a:gd name="T1" fmla="*/ 485 h 485"/>
                  <a:gd name="T2" fmla="*/ 0 w 652"/>
                  <a:gd name="T3" fmla="*/ 3 h 485"/>
                  <a:gd name="T4" fmla="*/ 2 w 652"/>
                  <a:gd name="T5" fmla="*/ 0 h 485"/>
                  <a:gd name="T6" fmla="*/ 652 w 652"/>
                  <a:gd name="T7" fmla="*/ 483 h 485"/>
                  <a:gd name="T8" fmla="*/ 650 w 652"/>
                  <a:gd name="T9" fmla="*/ 48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485">
                    <a:moveTo>
                      <a:pt x="650" y="48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652" y="483"/>
                    </a:lnTo>
                    <a:lnTo>
                      <a:pt x="650" y="4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1" name="Freeform 98"/>
              <p:cNvSpPr>
                <a:spLocks/>
              </p:cNvSpPr>
              <p:nvPr/>
            </p:nvSpPr>
            <p:spPr bwMode="auto">
              <a:xfrm>
                <a:off x="4230" y="4003"/>
                <a:ext cx="454" cy="790"/>
              </a:xfrm>
              <a:custGeom>
                <a:avLst/>
                <a:gdLst>
                  <a:gd name="T0" fmla="*/ 3 w 454"/>
                  <a:gd name="T1" fmla="*/ 790 h 790"/>
                  <a:gd name="T2" fmla="*/ 0 w 454"/>
                  <a:gd name="T3" fmla="*/ 788 h 790"/>
                  <a:gd name="T4" fmla="*/ 452 w 454"/>
                  <a:gd name="T5" fmla="*/ 0 h 790"/>
                  <a:gd name="T6" fmla="*/ 454 w 454"/>
                  <a:gd name="T7" fmla="*/ 3 h 790"/>
                  <a:gd name="T8" fmla="*/ 3 w 454"/>
                  <a:gd name="T9" fmla="*/ 79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790">
                    <a:moveTo>
                      <a:pt x="3" y="790"/>
                    </a:moveTo>
                    <a:lnTo>
                      <a:pt x="0" y="788"/>
                    </a:lnTo>
                    <a:lnTo>
                      <a:pt x="452" y="0"/>
                    </a:lnTo>
                    <a:lnTo>
                      <a:pt x="454" y="3"/>
                    </a:lnTo>
                    <a:lnTo>
                      <a:pt x="3" y="7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2" name="Freeform 99"/>
              <p:cNvSpPr>
                <a:spLocks/>
              </p:cNvSpPr>
              <p:nvPr/>
            </p:nvSpPr>
            <p:spPr bwMode="auto">
              <a:xfrm>
                <a:off x="4682" y="4008"/>
                <a:ext cx="882" cy="253"/>
              </a:xfrm>
              <a:custGeom>
                <a:avLst/>
                <a:gdLst>
                  <a:gd name="T0" fmla="*/ 882 w 882"/>
                  <a:gd name="T1" fmla="*/ 253 h 253"/>
                  <a:gd name="T2" fmla="*/ 0 w 882"/>
                  <a:gd name="T3" fmla="*/ 0 h 253"/>
                  <a:gd name="T4" fmla="*/ 0 w 882"/>
                  <a:gd name="T5" fmla="*/ 0 h 253"/>
                  <a:gd name="T6" fmla="*/ 882 w 882"/>
                  <a:gd name="T7" fmla="*/ 251 h 253"/>
                  <a:gd name="T8" fmla="*/ 882 w 882"/>
                  <a:gd name="T9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2" h="253">
                    <a:moveTo>
                      <a:pt x="882" y="25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82" y="251"/>
                    </a:lnTo>
                    <a:lnTo>
                      <a:pt x="882" y="2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3" name="Freeform 100"/>
              <p:cNvSpPr>
                <a:spLocks/>
              </p:cNvSpPr>
              <p:nvPr/>
            </p:nvSpPr>
            <p:spPr bwMode="auto">
              <a:xfrm>
                <a:off x="5562" y="3393"/>
                <a:ext cx="319" cy="868"/>
              </a:xfrm>
              <a:custGeom>
                <a:avLst/>
                <a:gdLst>
                  <a:gd name="T0" fmla="*/ 2 w 319"/>
                  <a:gd name="T1" fmla="*/ 868 h 868"/>
                  <a:gd name="T2" fmla="*/ 0 w 319"/>
                  <a:gd name="T3" fmla="*/ 866 h 868"/>
                  <a:gd name="T4" fmla="*/ 317 w 319"/>
                  <a:gd name="T5" fmla="*/ 0 h 868"/>
                  <a:gd name="T6" fmla="*/ 319 w 319"/>
                  <a:gd name="T7" fmla="*/ 0 h 868"/>
                  <a:gd name="T8" fmla="*/ 2 w 319"/>
                  <a:gd name="T9" fmla="*/ 868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9" h="868">
                    <a:moveTo>
                      <a:pt x="2" y="868"/>
                    </a:moveTo>
                    <a:lnTo>
                      <a:pt x="0" y="866"/>
                    </a:lnTo>
                    <a:lnTo>
                      <a:pt x="317" y="0"/>
                    </a:lnTo>
                    <a:lnTo>
                      <a:pt x="319" y="0"/>
                    </a:lnTo>
                    <a:lnTo>
                      <a:pt x="2" y="8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4" name="Freeform 101"/>
              <p:cNvSpPr>
                <a:spLocks/>
              </p:cNvSpPr>
              <p:nvPr/>
            </p:nvSpPr>
            <p:spPr bwMode="auto">
              <a:xfrm>
                <a:off x="5879" y="2897"/>
                <a:ext cx="543" cy="498"/>
              </a:xfrm>
              <a:custGeom>
                <a:avLst/>
                <a:gdLst>
                  <a:gd name="T0" fmla="*/ 2 w 543"/>
                  <a:gd name="T1" fmla="*/ 498 h 498"/>
                  <a:gd name="T2" fmla="*/ 0 w 543"/>
                  <a:gd name="T3" fmla="*/ 496 h 498"/>
                  <a:gd name="T4" fmla="*/ 543 w 543"/>
                  <a:gd name="T5" fmla="*/ 0 h 498"/>
                  <a:gd name="T6" fmla="*/ 543 w 543"/>
                  <a:gd name="T7" fmla="*/ 2 h 498"/>
                  <a:gd name="T8" fmla="*/ 2 w 543"/>
                  <a:gd name="T9" fmla="*/ 49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3" h="498">
                    <a:moveTo>
                      <a:pt x="2" y="498"/>
                    </a:moveTo>
                    <a:lnTo>
                      <a:pt x="0" y="496"/>
                    </a:lnTo>
                    <a:lnTo>
                      <a:pt x="543" y="0"/>
                    </a:lnTo>
                    <a:lnTo>
                      <a:pt x="543" y="2"/>
                    </a:lnTo>
                    <a:lnTo>
                      <a:pt x="2" y="4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5" name="Freeform 102"/>
              <p:cNvSpPr>
                <a:spLocks/>
              </p:cNvSpPr>
              <p:nvPr/>
            </p:nvSpPr>
            <p:spPr bwMode="auto">
              <a:xfrm>
                <a:off x="6044" y="2142"/>
                <a:ext cx="378" cy="757"/>
              </a:xfrm>
              <a:custGeom>
                <a:avLst/>
                <a:gdLst>
                  <a:gd name="T0" fmla="*/ 376 w 378"/>
                  <a:gd name="T1" fmla="*/ 757 h 757"/>
                  <a:gd name="T2" fmla="*/ 0 w 378"/>
                  <a:gd name="T3" fmla="*/ 3 h 757"/>
                  <a:gd name="T4" fmla="*/ 2 w 378"/>
                  <a:gd name="T5" fmla="*/ 0 h 757"/>
                  <a:gd name="T6" fmla="*/ 378 w 378"/>
                  <a:gd name="T7" fmla="*/ 755 h 757"/>
                  <a:gd name="T8" fmla="*/ 376 w 378"/>
                  <a:gd name="T9" fmla="*/ 75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757">
                    <a:moveTo>
                      <a:pt x="376" y="757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78" y="755"/>
                    </a:lnTo>
                    <a:lnTo>
                      <a:pt x="376" y="7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" name="Freeform 103"/>
              <p:cNvSpPr>
                <a:spLocks/>
              </p:cNvSpPr>
              <p:nvPr/>
            </p:nvSpPr>
            <p:spPr bwMode="auto">
              <a:xfrm>
                <a:off x="6044" y="1050"/>
                <a:ext cx="440" cy="1095"/>
              </a:xfrm>
              <a:custGeom>
                <a:avLst/>
                <a:gdLst>
                  <a:gd name="T0" fmla="*/ 2 w 440"/>
                  <a:gd name="T1" fmla="*/ 1095 h 1095"/>
                  <a:gd name="T2" fmla="*/ 0 w 440"/>
                  <a:gd name="T3" fmla="*/ 1092 h 1095"/>
                  <a:gd name="T4" fmla="*/ 438 w 440"/>
                  <a:gd name="T5" fmla="*/ 0 h 1095"/>
                  <a:gd name="T6" fmla="*/ 440 w 440"/>
                  <a:gd name="T7" fmla="*/ 0 h 1095"/>
                  <a:gd name="T8" fmla="*/ 2 w 440"/>
                  <a:gd name="T9" fmla="*/ 1095 h 1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1095">
                    <a:moveTo>
                      <a:pt x="2" y="1095"/>
                    </a:moveTo>
                    <a:lnTo>
                      <a:pt x="0" y="1092"/>
                    </a:lnTo>
                    <a:lnTo>
                      <a:pt x="438" y="0"/>
                    </a:lnTo>
                    <a:lnTo>
                      <a:pt x="440" y="0"/>
                    </a:lnTo>
                    <a:lnTo>
                      <a:pt x="2" y="10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" name="Freeform 104"/>
              <p:cNvSpPr>
                <a:spLocks/>
              </p:cNvSpPr>
              <p:nvPr/>
            </p:nvSpPr>
            <p:spPr bwMode="auto">
              <a:xfrm>
                <a:off x="5895" y="993"/>
                <a:ext cx="587" cy="59"/>
              </a:xfrm>
              <a:custGeom>
                <a:avLst/>
                <a:gdLst>
                  <a:gd name="T0" fmla="*/ 587 w 587"/>
                  <a:gd name="T1" fmla="*/ 59 h 59"/>
                  <a:gd name="T2" fmla="*/ 0 w 587"/>
                  <a:gd name="T3" fmla="*/ 2 h 59"/>
                  <a:gd name="T4" fmla="*/ 0 w 587"/>
                  <a:gd name="T5" fmla="*/ 0 h 59"/>
                  <a:gd name="T6" fmla="*/ 587 w 587"/>
                  <a:gd name="T7" fmla="*/ 57 h 59"/>
                  <a:gd name="T8" fmla="*/ 587 w 587"/>
                  <a:gd name="T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7" h="59">
                    <a:moveTo>
                      <a:pt x="587" y="59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587" y="57"/>
                    </a:lnTo>
                    <a:lnTo>
                      <a:pt x="587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" name="Freeform 105"/>
              <p:cNvSpPr>
                <a:spLocks/>
              </p:cNvSpPr>
              <p:nvPr/>
            </p:nvSpPr>
            <p:spPr bwMode="auto">
              <a:xfrm>
                <a:off x="5810" y="151"/>
                <a:ext cx="87" cy="844"/>
              </a:xfrm>
              <a:custGeom>
                <a:avLst/>
                <a:gdLst>
                  <a:gd name="T0" fmla="*/ 85 w 87"/>
                  <a:gd name="T1" fmla="*/ 844 h 844"/>
                  <a:gd name="T2" fmla="*/ 0 w 87"/>
                  <a:gd name="T3" fmla="*/ 0 h 844"/>
                  <a:gd name="T4" fmla="*/ 2 w 87"/>
                  <a:gd name="T5" fmla="*/ 0 h 844"/>
                  <a:gd name="T6" fmla="*/ 87 w 87"/>
                  <a:gd name="T7" fmla="*/ 844 h 844"/>
                  <a:gd name="T8" fmla="*/ 85 w 87"/>
                  <a:gd name="T9" fmla="*/ 844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844">
                    <a:moveTo>
                      <a:pt x="85" y="84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87" y="844"/>
                    </a:lnTo>
                    <a:lnTo>
                      <a:pt x="85" y="8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" name="Freeform 106"/>
              <p:cNvSpPr>
                <a:spLocks/>
              </p:cNvSpPr>
              <p:nvPr/>
            </p:nvSpPr>
            <p:spPr bwMode="auto">
              <a:xfrm>
                <a:off x="4840" y="149"/>
                <a:ext cx="972" cy="236"/>
              </a:xfrm>
              <a:custGeom>
                <a:avLst/>
                <a:gdLst>
                  <a:gd name="T0" fmla="*/ 0 w 972"/>
                  <a:gd name="T1" fmla="*/ 236 h 236"/>
                  <a:gd name="T2" fmla="*/ 0 w 972"/>
                  <a:gd name="T3" fmla="*/ 234 h 236"/>
                  <a:gd name="T4" fmla="*/ 970 w 972"/>
                  <a:gd name="T5" fmla="*/ 0 h 236"/>
                  <a:gd name="T6" fmla="*/ 972 w 972"/>
                  <a:gd name="T7" fmla="*/ 2 h 236"/>
                  <a:gd name="T8" fmla="*/ 0 w 972"/>
                  <a:gd name="T9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2" h="236">
                    <a:moveTo>
                      <a:pt x="0" y="236"/>
                    </a:moveTo>
                    <a:lnTo>
                      <a:pt x="0" y="234"/>
                    </a:lnTo>
                    <a:lnTo>
                      <a:pt x="970" y="0"/>
                    </a:lnTo>
                    <a:lnTo>
                      <a:pt x="972" y="2"/>
                    </a:lnTo>
                    <a:lnTo>
                      <a:pt x="0" y="2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" name="Freeform 107"/>
              <p:cNvSpPr>
                <a:spLocks/>
              </p:cNvSpPr>
              <p:nvPr/>
            </p:nvSpPr>
            <p:spPr bwMode="auto">
              <a:xfrm>
                <a:off x="4445" y="-357"/>
                <a:ext cx="407" cy="749"/>
              </a:xfrm>
              <a:custGeom>
                <a:avLst/>
                <a:gdLst>
                  <a:gd name="T0" fmla="*/ 405 w 407"/>
                  <a:gd name="T1" fmla="*/ 749 h 749"/>
                  <a:gd name="T2" fmla="*/ 0 w 407"/>
                  <a:gd name="T3" fmla="*/ 0 h 749"/>
                  <a:gd name="T4" fmla="*/ 3 w 407"/>
                  <a:gd name="T5" fmla="*/ 0 h 749"/>
                  <a:gd name="T6" fmla="*/ 407 w 407"/>
                  <a:gd name="T7" fmla="*/ 749 h 749"/>
                  <a:gd name="T8" fmla="*/ 405 w 407"/>
                  <a:gd name="T9" fmla="*/ 749 h 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7" h="749">
                    <a:moveTo>
                      <a:pt x="405" y="74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07" y="749"/>
                    </a:lnTo>
                    <a:lnTo>
                      <a:pt x="405" y="7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1" name="Freeform 108"/>
              <p:cNvSpPr>
                <a:spLocks/>
              </p:cNvSpPr>
              <p:nvPr/>
            </p:nvSpPr>
            <p:spPr bwMode="auto">
              <a:xfrm>
                <a:off x="3745" y="-357"/>
                <a:ext cx="703" cy="440"/>
              </a:xfrm>
              <a:custGeom>
                <a:avLst/>
                <a:gdLst>
                  <a:gd name="T0" fmla="*/ 3 w 703"/>
                  <a:gd name="T1" fmla="*/ 440 h 440"/>
                  <a:gd name="T2" fmla="*/ 0 w 703"/>
                  <a:gd name="T3" fmla="*/ 437 h 440"/>
                  <a:gd name="T4" fmla="*/ 700 w 703"/>
                  <a:gd name="T5" fmla="*/ 0 h 440"/>
                  <a:gd name="T6" fmla="*/ 703 w 703"/>
                  <a:gd name="T7" fmla="*/ 2 h 440"/>
                  <a:gd name="T8" fmla="*/ 3 w 703"/>
                  <a:gd name="T9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440">
                    <a:moveTo>
                      <a:pt x="3" y="440"/>
                    </a:moveTo>
                    <a:lnTo>
                      <a:pt x="0" y="437"/>
                    </a:lnTo>
                    <a:lnTo>
                      <a:pt x="700" y="0"/>
                    </a:lnTo>
                    <a:lnTo>
                      <a:pt x="703" y="2"/>
                    </a:lnTo>
                    <a:lnTo>
                      <a:pt x="3" y="4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2" name="Freeform 109"/>
              <p:cNvSpPr>
                <a:spLocks/>
              </p:cNvSpPr>
              <p:nvPr/>
            </p:nvSpPr>
            <p:spPr bwMode="auto">
              <a:xfrm>
                <a:off x="2889" y="-69"/>
                <a:ext cx="856" cy="152"/>
              </a:xfrm>
              <a:custGeom>
                <a:avLst/>
                <a:gdLst>
                  <a:gd name="T0" fmla="*/ 856 w 856"/>
                  <a:gd name="T1" fmla="*/ 152 h 152"/>
                  <a:gd name="T2" fmla="*/ 0 w 856"/>
                  <a:gd name="T3" fmla="*/ 3 h 152"/>
                  <a:gd name="T4" fmla="*/ 3 w 856"/>
                  <a:gd name="T5" fmla="*/ 0 h 152"/>
                  <a:gd name="T6" fmla="*/ 856 w 856"/>
                  <a:gd name="T7" fmla="*/ 149 h 152"/>
                  <a:gd name="T8" fmla="*/ 856 w 856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6" h="152">
                    <a:moveTo>
                      <a:pt x="856" y="152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856" y="149"/>
                    </a:lnTo>
                    <a:lnTo>
                      <a:pt x="856" y="1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3" name="Freeform 110"/>
              <p:cNvSpPr>
                <a:spLocks/>
              </p:cNvSpPr>
              <p:nvPr/>
            </p:nvSpPr>
            <p:spPr bwMode="auto">
              <a:xfrm>
                <a:off x="2104" y="348"/>
                <a:ext cx="627" cy="484"/>
              </a:xfrm>
              <a:custGeom>
                <a:avLst/>
                <a:gdLst>
                  <a:gd name="T0" fmla="*/ 0 w 627"/>
                  <a:gd name="T1" fmla="*/ 484 h 484"/>
                  <a:gd name="T2" fmla="*/ 0 w 627"/>
                  <a:gd name="T3" fmla="*/ 482 h 484"/>
                  <a:gd name="T4" fmla="*/ 627 w 627"/>
                  <a:gd name="T5" fmla="*/ 0 h 484"/>
                  <a:gd name="T6" fmla="*/ 627 w 627"/>
                  <a:gd name="T7" fmla="*/ 2 h 484"/>
                  <a:gd name="T8" fmla="*/ 0 w 627"/>
                  <a:gd name="T9" fmla="*/ 484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484">
                    <a:moveTo>
                      <a:pt x="0" y="484"/>
                    </a:moveTo>
                    <a:lnTo>
                      <a:pt x="0" y="482"/>
                    </a:lnTo>
                    <a:lnTo>
                      <a:pt x="627" y="0"/>
                    </a:lnTo>
                    <a:lnTo>
                      <a:pt x="627" y="2"/>
                    </a:lnTo>
                    <a:lnTo>
                      <a:pt x="0" y="4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4" name="Freeform 111"/>
              <p:cNvSpPr>
                <a:spLocks/>
              </p:cNvSpPr>
              <p:nvPr/>
            </p:nvSpPr>
            <p:spPr bwMode="auto">
              <a:xfrm>
                <a:off x="2038" y="350"/>
                <a:ext cx="69" cy="482"/>
              </a:xfrm>
              <a:custGeom>
                <a:avLst/>
                <a:gdLst>
                  <a:gd name="T0" fmla="*/ 66 w 69"/>
                  <a:gd name="T1" fmla="*/ 482 h 482"/>
                  <a:gd name="T2" fmla="*/ 0 w 69"/>
                  <a:gd name="T3" fmla="*/ 0 h 482"/>
                  <a:gd name="T4" fmla="*/ 2 w 69"/>
                  <a:gd name="T5" fmla="*/ 0 h 482"/>
                  <a:gd name="T6" fmla="*/ 69 w 69"/>
                  <a:gd name="T7" fmla="*/ 480 h 482"/>
                  <a:gd name="T8" fmla="*/ 66 w 69"/>
                  <a:gd name="T9" fmla="*/ 482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482">
                    <a:moveTo>
                      <a:pt x="66" y="48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9" y="480"/>
                    </a:lnTo>
                    <a:lnTo>
                      <a:pt x="66" y="4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5" name="Freeform 112"/>
              <p:cNvSpPr>
                <a:spLocks/>
              </p:cNvSpPr>
              <p:nvPr/>
            </p:nvSpPr>
            <p:spPr bwMode="auto">
              <a:xfrm>
                <a:off x="2892" y="-383"/>
                <a:ext cx="404" cy="314"/>
              </a:xfrm>
              <a:custGeom>
                <a:avLst/>
                <a:gdLst>
                  <a:gd name="T0" fmla="*/ 0 w 404"/>
                  <a:gd name="T1" fmla="*/ 314 h 314"/>
                  <a:gd name="T2" fmla="*/ 0 w 404"/>
                  <a:gd name="T3" fmla="*/ 312 h 314"/>
                  <a:gd name="T4" fmla="*/ 402 w 404"/>
                  <a:gd name="T5" fmla="*/ 0 h 314"/>
                  <a:gd name="T6" fmla="*/ 404 w 404"/>
                  <a:gd name="T7" fmla="*/ 2 h 314"/>
                  <a:gd name="T8" fmla="*/ 0 w 404"/>
                  <a:gd name="T9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4" h="314">
                    <a:moveTo>
                      <a:pt x="0" y="314"/>
                    </a:moveTo>
                    <a:lnTo>
                      <a:pt x="0" y="312"/>
                    </a:lnTo>
                    <a:lnTo>
                      <a:pt x="402" y="0"/>
                    </a:lnTo>
                    <a:lnTo>
                      <a:pt x="404" y="2"/>
                    </a:lnTo>
                    <a:lnTo>
                      <a:pt x="0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6" name="Freeform 113"/>
              <p:cNvSpPr>
                <a:spLocks/>
              </p:cNvSpPr>
              <p:nvPr/>
            </p:nvSpPr>
            <p:spPr bwMode="auto">
              <a:xfrm>
                <a:off x="3294" y="-381"/>
                <a:ext cx="276" cy="610"/>
              </a:xfrm>
              <a:custGeom>
                <a:avLst/>
                <a:gdLst>
                  <a:gd name="T0" fmla="*/ 274 w 276"/>
                  <a:gd name="T1" fmla="*/ 610 h 610"/>
                  <a:gd name="T2" fmla="*/ 0 w 276"/>
                  <a:gd name="T3" fmla="*/ 0 h 610"/>
                  <a:gd name="T4" fmla="*/ 2 w 276"/>
                  <a:gd name="T5" fmla="*/ 0 h 610"/>
                  <a:gd name="T6" fmla="*/ 276 w 276"/>
                  <a:gd name="T7" fmla="*/ 610 h 610"/>
                  <a:gd name="T8" fmla="*/ 274 w 276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6" h="610">
                    <a:moveTo>
                      <a:pt x="274" y="61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76" y="610"/>
                    </a:lnTo>
                    <a:lnTo>
                      <a:pt x="274" y="6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7" name="Freeform 114"/>
              <p:cNvSpPr>
                <a:spLocks/>
              </p:cNvSpPr>
              <p:nvPr/>
            </p:nvSpPr>
            <p:spPr bwMode="auto">
              <a:xfrm>
                <a:off x="1612" y="830"/>
                <a:ext cx="492" cy="520"/>
              </a:xfrm>
              <a:custGeom>
                <a:avLst/>
                <a:gdLst>
                  <a:gd name="T0" fmla="*/ 3 w 492"/>
                  <a:gd name="T1" fmla="*/ 520 h 520"/>
                  <a:gd name="T2" fmla="*/ 0 w 492"/>
                  <a:gd name="T3" fmla="*/ 520 h 520"/>
                  <a:gd name="T4" fmla="*/ 492 w 492"/>
                  <a:gd name="T5" fmla="*/ 0 h 520"/>
                  <a:gd name="T6" fmla="*/ 492 w 492"/>
                  <a:gd name="T7" fmla="*/ 2 h 520"/>
                  <a:gd name="T8" fmla="*/ 3 w 492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520">
                    <a:moveTo>
                      <a:pt x="3" y="520"/>
                    </a:moveTo>
                    <a:lnTo>
                      <a:pt x="0" y="520"/>
                    </a:lnTo>
                    <a:lnTo>
                      <a:pt x="492" y="0"/>
                    </a:lnTo>
                    <a:lnTo>
                      <a:pt x="492" y="2"/>
                    </a:lnTo>
                    <a:lnTo>
                      <a:pt x="3" y="5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8" name="Freeform 115"/>
              <p:cNvSpPr>
                <a:spLocks/>
              </p:cNvSpPr>
              <p:nvPr/>
            </p:nvSpPr>
            <p:spPr bwMode="auto">
              <a:xfrm>
                <a:off x="1350" y="1764"/>
                <a:ext cx="416" cy="54"/>
              </a:xfrm>
              <a:custGeom>
                <a:avLst/>
                <a:gdLst>
                  <a:gd name="T0" fmla="*/ 416 w 416"/>
                  <a:gd name="T1" fmla="*/ 54 h 54"/>
                  <a:gd name="T2" fmla="*/ 0 w 416"/>
                  <a:gd name="T3" fmla="*/ 2 h 54"/>
                  <a:gd name="T4" fmla="*/ 0 w 416"/>
                  <a:gd name="T5" fmla="*/ 0 h 54"/>
                  <a:gd name="T6" fmla="*/ 416 w 416"/>
                  <a:gd name="T7" fmla="*/ 52 h 54"/>
                  <a:gd name="T8" fmla="*/ 416 w 416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4">
                    <a:moveTo>
                      <a:pt x="416" y="54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416" y="52"/>
                    </a:lnTo>
                    <a:lnTo>
                      <a:pt x="416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9" name="Freeform 116"/>
              <p:cNvSpPr>
                <a:spLocks/>
              </p:cNvSpPr>
              <p:nvPr/>
            </p:nvSpPr>
            <p:spPr bwMode="auto">
              <a:xfrm>
                <a:off x="1350" y="1766"/>
                <a:ext cx="161" cy="320"/>
              </a:xfrm>
              <a:custGeom>
                <a:avLst/>
                <a:gdLst>
                  <a:gd name="T0" fmla="*/ 158 w 161"/>
                  <a:gd name="T1" fmla="*/ 320 h 320"/>
                  <a:gd name="T2" fmla="*/ 0 w 161"/>
                  <a:gd name="T3" fmla="*/ 0 h 320"/>
                  <a:gd name="T4" fmla="*/ 0 w 161"/>
                  <a:gd name="T5" fmla="*/ 0 h 320"/>
                  <a:gd name="T6" fmla="*/ 161 w 161"/>
                  <a:gd name="T7" fmla="*/ 320 h 320"/>
                  <a:gd name="T8" fmla="*/ 158 w 161"/>
                  <a:gd name="T9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320">
                    <a:moveTo>
                      <a:pt x="158" y="32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61" y="320"/>
                    </a:lnTo>
                    <a:lnTo>
                      <a:pt x="158" y="3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0" name="Freeform 117"/>
              <p:cNvSpPr>
                <a:spLocks/>
              </p:cNvSpPr>
              <p:nvPr/>
            </p:nvSpPr>
            <p:spPr bwMode="auto">
              <a:xfrm>
                <a:off x="1579" y="3365"/>
                <a:ext cx="499" cy="953"/>
              </a:xfrm>
              <a:custGeom>
                <a:avLst/>
                <a:gdLst>
                  <a:gd name="T0" fmla="*/ 497 w 499"/>
                  <a:gd name="T1" fmla="*/ 953 h 953"/>
                  <a:gd name="T2" fmla="*/ 0 w 499"/>
                  <a:gd name="T3" fmla="*/ 0 h 953"/>
                  <a:gd name="T4" fmla="*/ 3 w 499"/>
                  <a:gd name="T5" fmla="*/ 0 h 953"/>
                  <a:gd name="T6" fmla="*/ 499 w 499"/>
                  <a:gd name="T7" fmla="*/ 953 h 953"/>
                  <a:gd name="T8" fmla="*/ 497 w 499"/>
                  <a:gd name="T9" fmla="*/ 953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9" h="953">
                    <a:moveTo>
                      <a:pt x="497" y="953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99" y="953"/>
                    </a:lnTo>
                    <a:lnTo>
                      <a:pt x="497" y="9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1" name="Freeform 118"/>
              <p:cNvSpPr>
                <a:spLocks/>
              </p:cNvSpPr>
              <p:nvPr/>
            </p:nvSpPr>
            <p:spPr bwMode="auto">
              <a:xfrm>
                <a:off x="3166" y="4554"/>
                <a:ext cx="317" cy="156"/>
              </a:xfrm>
              <a:custGeom>
                <a:avLst/>
                <a:gdLst>
                  <a:gd name="T0" fmla="*/ 317 w 317"/>
                  <a:gd name="T1" fmla="*/ 156 h 156"/>
                  <a:gd name="T2" fmla="*/ 0 w 317"/>
                  <a:gd name="T3" fmla="*/ 0 h 156"/>
                  <a:gd name="T4" fmla="*/ 0 w 317"/>
                  <a:gd name="T5" fmla="*/ 0 h 156"/>
                  <a:gd name="T6" fmla="*/ 317 w 317"/>
                  <a:gd name="T7" fmla="*/ 154 h 156"/>
                  <a:gd name="T8" fmla="*/ 317 w 317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7" h="156">
                    <a:moveTo>
                      <a:pt x="317" y="15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17" y="154"/>
                    </a:lnTo>
                    <a:lnTo>
                      <a:pt x="317" y="1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2" name="Freeform 119"/>
              <p:cNvSpPr>
                <a:spLocks/>
              </p:cNvSpPr>
              <p:nvPr/>
            </p:nvSpPr>
            <p:spPr bwMode="auto">
              <a:xfrm>
                <a:off x="6420" y="1896"/>
                <a:ext cx="296" cy="1003"/>
              </a:xfrm>
              <a:custGeom>
                <a:avLst/>
                <a:gdLst>
                  <a:gd name="T0" fmla="*/ 2 w 296"/>
                  <a:gd name="T1" fmla="*/ 1003 h 1003"/>
                  <a:gd name="T2" fmla="*/ 0 w 296"/>
                  <a:gd name="T3" fmla="*/ 1001 h 1003"/>
                  <a:gd name="T4" fmla="*/ 293 w 296"/>
                  <a:gd name="T5" fmla="*/ 0 h 1003"/>
                  <a:gd name="T6" fmla="*/ 296 w 296"/>
                  <a:gd name="T7" fmla="*/ 0 h 1003"/>
                  <a:gd name="T8" fmla="*/ 2 w 296"/>
                  <a:gd name="T9" fmla="*/ 1003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003">
                    <a:moveTo>
                      <a:pt x="2" y="1003"/>
                    </a:moveTo>
                    <a:lnTo>
                      <a:pt x="0" y="1001"/>
                    </a:lnTo>
                    <a:lnTo>
                      <a:pt x="293" y="0"/>
                    </a:lnTo>
                    <a:lnTo>
                      <a:pt x="296" y="0"/>
                    </a:lnTo>
                    <a:lnTo>
                      <a:pt x="2" y="10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3" name="Freeform 120"/>
              <p:cNvSpPr>
                <a:spLocks/>
              </p:cNvSpPr>
              <p:nvPr/>
            </p:nvSpPr>
            <p:spPr bwMode="auto">
              <a:xfrm>
                <a:off x="4445" y="-357"/>
                <a:ext cx="1367" cy="508"/>
              </a:xfrm>
              <a:custGeom>
                <a:avLst/>
                <a:gdLst>
                  <a:gd name="T0" fmla="*/ 1365 w 1367"/>
                  <a:gd name="T1" fmla="*/ 508 h 508"/>
                  <a:gd name="T2" fmla="*/ 0 w 1367"/>
                  <a:gd name="T3" fmla="*/ 2 h 508"/>
                  <a:gd name="T4" fmla="*/ 0 w 1367"/>
                  <a:gd name="T5" fmla="*/ 0 h 508"/>
                  <a:gd name="T6" fmla="*/ 1367 w 1367"/>
                  <a:gd name="T7" fmla="*/ 506 h 508"/>
                  <a:gd name="T8" fmla="*/ 1365 w 1367"/>
                  <a:gd name="T9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7" h="508">
                    <a:moveTo>
                      <a:pt x="1365" y="508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367" y="506"/>
                    </a:lnTo>
                    <a:lnTo>
                      <a:pt x="1365" y="5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4" name="Freeform 121"/>
              <p:cNvSpPr>
                <a:spLocks/>
              </p:cNvSpPr>
              <p:nvPr/>
            </p:nvSpPr>
            <p:spPr bwMode="auto">
              <a:xfrm>
                <a:off x="5391" y="714"/>
                <a:ext cx="540" cy="459"/>
              </a:xfrm>
              <a:custGeom>
                <a:avLst/>
                <a:gdLst>
                  <a:gd name="T0" fmla="*/ 537 w 540"/>
                  <a:gd name="T1" fmla="*/ 459 h 459"/>
                  <a:gd name="T2" fmla="*/ 0 w 540"/>
                  <a:gd name="T3" fmla="*/ 2 h 459"/>
                  <a:gd name="T4" fmla="*/ 3 w 540"/>
                  <a:gd name="T5" fmla="*/ 0 h 459"/>
                  <a:gd name="T6" fmla="*/ 540 w 540"/>
                  <a:gd name="T7" fmla="*/ 456 h 459"/>
                  <a:gd name="T8" fmla="*/ 537 w 540"/>
                  <a:gd name="T9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0" h="459">
                    <a:moveTo>
                      <a:pt x="537" y="459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540" y="456"/>
                    </a:lnTo>
                    <a:lnTo>
                      <a:pt x="537" y="4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5" name="Freeform 122"/>
              <p:cNvSpPr>
                <a:spLocks/>
              </p:cNvSpPr>
              <p:nvPr/>
            </p:nvSpPr>
            <p:spPr bwMode="auto">
              <a:xfrm>
                <a:off x="3570" y="38"/>
                <a:ext cx="1076" cy="194"/>
              </a:xfrm>
              <a:custGeom>
                <a:avLst/>
                <a:gdLst>
                  <a:gd name="T0" fmla="*/ 0 w 1076"/>
                  <a:gd name="T1" fmla="*/ 194 h 194"/>
                  <a:gd name="T2" fmla="*/ 0 w 1076"/>
                  <a:gd name="T3" fmla="*/ 191 h 194"/>
                  <a:gd name="T4" fmla="*/ 1076 w 1076"/>
                  <a:gd name="T5" fmla="*/ 0 h 194"/>
                  <a:gd name="T6" fmla="*/ 1076 w 1076"/>
                  <a:gd name="T7" fmla="*/ 2 h 194"/>
                  <a:gd name="T8" fmla="*/ 0 w 1076"/>
                  <a:gd name="T9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6" h="194">
                    <a:moveTo>
                      <a:pt x="0" y="194"/>
                    </a:moveTo>
                    <a:lnTo>
                      <a:pt x="0" y="191"/>
                    </a:lnTo>
                    <a:lnTo>
                      <a:pt x="1076" y="0"/>
                    </a:lnTo>
                    <a:lnTo>
                      <a:pt x="1076" y="2"/>
                    </a:lnTo>
                    <a:lnTo>
                      <a:pt x="0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6" name="Freeform 123"/>
              <p:cNvSpPr>
                <a:spLocks/>
              </p:cNvSpPr>
              <p:nvPr/>
            </p:nvSpPr>
            <p:spPr bwMode="auto">
              <a:xfrm>
                <a:off x="6482" y="1050"/>
                <a:ext cx="113" cy="305"/>
              </a:xfrm>
              <a:custGeom>
                <a:avLst/>
                <a:gdLst>
                  <a:gd name="T0" fmla="*/ 111 w 113"/>
                  <a:gd name="T1" fmla="*/ 305 h 305"/>
                  <a:gd name="T2" fmla="*/ 0 w 113"/>
                  <a:gd name="T3" fmla="*/ 0 h 305"/>
                  <a:gd name="T4" fmla="*/ 2 w 113"/>
                  <a:gd name="T5" fmla="*/ 0 h 305"/>
                  <a:gd name="T6" fmla="*/ 113 w 113"/>
                  <a:gd name="T7" fmla="*/ 305 h 305"/>
                  <a:gd name="T8" fmla="*/ 111 w 113"/>
                  <a:gd name="T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305">
                    <a:moveTo>
                      <a:pt x="111" y="30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13" y="305"/>
                    </a:lnTo>
                    <a:lnTo>
                      <a:pt x="111" y="3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7" name="Freeform 124"/>
              <p:cNvSpPr>
                <a:spLocks/>
              </p:cNvSpPr>
              <p:nvPr/>
            </p:nvSpPr>
            <p:spPr bwMode="auto">
              <a:xfrm>
                <a:off x="5869" y="1355"/>
                <a:ext cx="726" cy="317"/>
              </a:xfrm>
              <a:custGeom>
                <a:avLst/>
                <a:gdLst>
                  <a:gd name="T0" fmla="*/ 0 w 726"/>
                  <a:gd name="T1" fmla="*/ 317 h 317"/>
                  <a:gd name="T2" fmla="*/ 0 w 726"/>
                  <a:gd name="T3" fmla="*/ 314 h 317"/>
                  <a:gd name="T4" fmla="*/ 726 w 726"/>
                  <a:gd name="T5" fmla="*/ 0 h 317"/>
                  <a:gd name="T6" fmla="*/ 726 w 726"/>
                  <a:gd name="T7" fmla="*/ 2 h 317"/>
                  <a:gd name="T8" fmla="*/ 0 w 726"/>
                  <a:gd name="T9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6" h="317">
                    <a:moveTo>
                      <a:pt x="0" y="317"/>
                    </a:moveTo>
                    <a:lnTo>
                      <a:pt x="0" y="314"/>
                    </a:lnTo>
                    <a:lnTo>
                      <a:pt x="726" y="0"/>
                    </a:lnTo>
                    <a:lnTo>
                      <a:pt x="726" y="2"/>
                    </a:lnTo>
                    <a:lnTo>
                      <a:pt x="0" y="3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8" name="Freeform 125"/>
              <p:cNvSpPr>
                <a:spLocks/>
              </p:cNvSpPr>
              <p:nvPr/>
            </p:nvSpPr>
            <p:spPr bwMode="auto">
              <a:xfrm>
                <a:off x="5869" y="1669"/>
                <a:ext cx="177" cy="476"/>
              </a:xfrm>
              <a:custGeom>
                <a:avLst/>
                <a:gdLst>
                  <a:gd name="T0" fmla="*/ 175 w 177"/>
                  <a:gd name="T1" fmla="*/ 476 h 476"/>
                  <a:gd name="T2" fmla="*/ 0 w 177"/>
                  <a:gd name="T3" fmla="*/ 3 h 476"/>
                  <a:gd name="T4" fmla="*/ 2 w 177"/>
                  <a:gd name="T5" fmla="*/ 0 h 476"/>
                  <a:gd name="T6" fmla="*/ 177 w 177"/>
                  <a:gd name="T7" fmla="*/ 473 h 476"/>
                  <a:gd name="T8" fmla="*/ 175 w 177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76">
                    <a:moveTo>
                      <a:pt x="175" y="476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77" y="473"/>
                    </a:lnTo>
                    <a:lnTo>
                      <a:pt x="175" y="4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9" name="Freeform 126"/>
              <p:cNvSpPr>
                <a:spLocks/>
              </p:cNvSpPr>
              <p:nvPr/>
            </p:nvSpPr>
            <p:spPr bwMode="auto">
              <a:xfrm>
                <a:off x="3478" y="4689"/>
                <a:ext cx="755" cy="376"/>
              </a:xfrm>
              <a:custGeom>
                <a:avLst/>
                <a:gdLst>
                  <a:gd name="T0" fmla="*/ 752 w 755"/>
                  <a:gd name="T1" fmla="*/ 376 h 376"/>
                  <a:gd name="T2" fmla="*/ 0 w 755"/>
                  <a:gd name="T3" fmla="*/ 2 h 376"/>
                  <a:gd name="T4" fmla="*/ 3 w 755"/>
                  <a:gd name="T5" fmla="*/ 0 h 376"/>
                  <a:gd name="T6" fmla="*/ 755 w 755"/>
                  <a:gd name="T7" fmla="*/ 373 h 376"/>
                  <a:gd name="T8" fmla="*/ 752 w 755"/>
                  <a:gd name="T9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5" h="376">
                    <a:moveTo>
                      <a:pt x="752" y="376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755" y="373"/>
                    </a:lnTo>
                    <a:lnTo>
                      <a:pt x="752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0" name="Freeform 127"/>
              <p:cNvSpPr>
                <a:spLocks/>
              </p:cNvSpPr>
              <p:nvPr/>
            </p:nvSpPr>
            <p:spPr bwMode="auto">
              <a:xfrm>
                <a:off x="4230" y="4322"/>
                <a:ext cx="622" cy="743"/>
              </a:xfrm>
              <a:custGeom>
                <a:avLst/>
                <a:gdLst>
                  <a:gd name="T0" fmla="*/ 3 w 622"/>
                  <a:gd name="T1" fmla="*/ 743 h 743"/>
                  <a:gd name="T2" fmla="*/ 0 w 622"/>
                  <a:gd name="T3" fmla="*/ 740 h 743"/>
                  <a:gd name="T4" fmla="*/ 622 w 622"/>
                  <a:gd name="T5" fmla="*/ 0 h 743"/>
                  <a:gd name="T6" fmla="*/ 622 w 622"/>
                  <a:gd name="T7" fmla="*/ 3 h 743"/>
                  <a:gd name="T8" fmla="*/ 3 w 622"/>
                  <a:gd name="T9" fmla="*/ 743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2" h="743">
                    <a:moveTo>
                      <a:pt x="3" y="743"/>
                    </a:moveTo>
                    <a:lnTo>
                      <a:pt x="0" y="740"/>
                    </a:lnTo>
                    <a:lnTo>
                      <a:pt x="622" y="0"/>
                    </a:lnTo>
                    <a:lnTo>
                      <a:pt x="622" y="3"/>
                    </a:lnTo>
                    <a:lnTo>
                      <a:pt x="3" y="7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1" name="Freeform 128"/>
              <p:cNvSpPr>
                <a:spLocks/>
              </p:cNvSpPr>
              <p:nvPr/>
            </p:nvSpPr>
            <p:spPr bwMode="auto">
              <a:xfrm>
                <a:off x="3445" y="-5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2" name="Freeform 129"/>
              <p:cNvSpPr>
                <a:spLocks/>
              </p:cNvSpPr>
              <p:nvPr/>
            </p:nvSpPr>
            <p:spPr bwMode="auto">
              <a:xfrm>
                <a:off x="3093" y="319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7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5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7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3" name="Freeform 130"/>
              <p:cNvSpPr>
                <a:spLocks/>
              </p:cNvSpPr>
              <p:nvPr/>
            </p:nvSpPr>
            <p:spPr bwMode="auto">
              <a:xfrm>
                <a:off x="2069" y="780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4" name="Freeform 131"/>
              <p:cNvSpPr>
                <a:spLocks/>
              </p:cNvSpPr>
              <p:nvPr/>
            </p:nvSpPr>
            <p:spPr bwMode="auto">
              <a:xfrm>
                <a:off x="2440" y="1076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5" name="Freeform 132"/>
              <p:cNvSpPr>
                <a:spLocks/>
              </p:cNvSpPr>
              <p:nvPr/>
            </p:nvSpPr>
            <p:spPr bwMode="auto">
              <a:xfrm>
                <a:off x="1740" y="1783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6" name="Freeform 133"/>
              <p:cNvSpPr>
                <a:spLocks/>
              </p:cNvSpPr>
              <p:nvPr/>
            </p:nvSpPr>
            <p:spPr bwMode="auto">
              <a:xfrm>
                <a:off x="1470" y="2048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7" name="Freeform 134"/>
              <p:cNvSpPr>
                <a:spLocks/>
              </p:cNvSpPr>
              <p:nvPr/>
            </p:nvSpPr>
            <p:spPr bwMode="auto">
              <a:xfrm>
                <a:off x="1842" y="2069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8" name="Freeform 135"/>
              <p:cNvSpPr>
                <a:spLocks/>
              </p:cNvSpPr>
              <p:nvPr/>
            </p:nvSpPr>
            <p:spPr bwMode="auto">
              <a:xfrm>
                <a:off x="1693" y="2341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39" name="Freeform 136"/>
              <p:cNvSpPr>
                <a:spLocks/>
              </p:cNvSpPr>
              <p:nvPr/>
            </p:nvSpPr>
            <p:spPr bwMode="auto">
              <a:xfrm>
                <a:off x="1390" y="2904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0" name="Freeform 137"/>
              <p:cNvSpPr>
                <a:spLocks/>
              </p:cNvSpPr>
              <p:nvPr/>
            </p:nvSpPr>
            <p:spPr bwMode="auto">
              <a:xfrm>
                <a:off x="1943" y="2651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1" name="Freeform 138"/>
              <p:cNvSpPr>
                <a:spLocks/>
              </p:cNvSpPr>
              <p:nvPr/>
            </p:nvSpPr>
            <p:spPr bwMode="auto">
              <a:xfrm>
                <a:off x="1688" y="3079"/>
                <a:ext cx="78" cy="78"/>
              </a:xfrm>
              <a:custGeom>
                <a:avLst/>
                <a:gdLst>
                  <a:gd name="T0" fmla="*/ 32 w 33"/>
                  <a:gd name="T1" fmla="*/ 18 h 33"/>
                  <a:gd name="T2" fmla="*/ 15 w 33"/>
                  <a:gd name="T3" fmla="*/ 32 h 33"/>
                  <a:gd name="T4" fmla="*/ 1 w 33"/>
                  <a:gd name="T5" fmla="*/ 15 h 33"/>
                  <a:gd name="T6" fmla="*/ 18 w 33"/>
                  <a:gd name="T7" fmla="*/ 1 h 33"/>
                  <a:gd name="T8" fmla="*/ 32 w 33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2" y="18"/>
                    </a:moveTo>
                    <a:cubicBezTo>
                      <a:pt x="31" y="27"/>
                      <a:pt x="23" y="33"/>
                      <a:pt x="15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2" name="Freeform 139"/>
              <p:cNvSpPr>
                <a:spLocks/>
              </p:cNvSpPr>
              <p:nvPr/>
            </p:nvSpPr>
            <p:spPr bwMode="auto">
              <a:xfrm>
                <a:off x="1553" y="3315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3" name="Freeform 140"/>
              <p:cNvSpPr>
                <a:spLocks/>
              </p:cNvSpPr>
              <p:nvPr/>
            </p:nvSpPr>
            <p:spPr bwMode="auto">
              <a:xfrm>
                <a:off x="2002" y="3263"/>
                <a:ext cx="79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4" name="Freeform 141"/>
              <p:cNvSpPr>
                <a:spLocks/>
              </p:cNvSpPr>
              <p:nvPr/>
            </p:nvSpPr>
            <p:spPr bwMode="auto">
              <a:xfrm>
                <a:off x="2497" y="3339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5" name="Freeform 142"/>
              <p:cNvSpPr>
                <a:spLocks/>
              </p:cNvSpPr>
              <p:nvPr/>
            </p:nvSpPr>
            <p:spPr bwMode="auto">
              <a:xfrm>
                <a:off x="2019" y="42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6" name="Freeform 143"/>
              <p:cNvSpPr>
                <a:spLocks/>
              </p:cNvSpPr>
              <p:nvPr/>
            </p:nvSpPr>
            <p:spPr bwMode="auto">
              <a:xfrm>
                <a:off x="2934" y="4131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7" name="Freeform 144"/>
              <p:cNvSpPr>
                <a:spLocks/>
              </p:cNvSpPr>
              <p:nvPr/>
            </p:nvSpPr>
            <p:spPr bwMode="auto">
              <a:xfrm>
                <a:off x="3559" y="4280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8" name="Freeform 145"/>
              <p:cNvSpPr>
                <a:spLocks/>
              </p:cNvSpPr>
              <p:nvPr/>
            </p:nvSpPr>
            <p:spPr bwMode="auto">
              <a:xfrm>
                <a:off x="4197" y="475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49" name="Freeform 146"/>
              <p:cNvSpPr>
                <a:spLocks/>
              </p:cNvSpPr>
              <p:nvPr/>
            </p:nvSpPr>
            <p:spPr bwMode="auto">
              <a:xfrm>
                <a:off x="4192" y="502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0" name="Freeform 147"/>
              <p:cNvSpPr>
                <a:spLocks/>
              </p:cNvSpPr>
              <p:nvPr/>
            </p:nvSpPr>
            <p:spPr bwMode="auto">
              <a:xfrm>
                <a:off x="4327" y="42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1" name="Freeform 148"/>
              <p:cNvSpPr>
                <a:spLocks/>
              </p:cNvSpPr>
              <p:nvPr/>
            </p:nvSpPr>
            <p:spPr bwMode="auto">
              <a:xfrm>
                <a:off x="4646" y="398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2" name="Freeform 149"/>
              <p:cNvSpPr>
                <a:spLocks/>
              </p:cNvSpPr>
              <p:nvPr/>
            </p:nvSpPr>
            <p:spPr bwMode="auto">
              <a:xfrm>
                <a:off x="5524" y="421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5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7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3" name="Freeform 150"/>
              <p:cNvSpPr>
                <a:spLocks/>
              </p:cNvSpPr>
              <p:nvPr/>
            </p:nvSpPr>
            <p:spPr bwMode="auto">
              <a:xfrm>
                <a:off x="5420" y="4313"/>
                <a:ext cx="78" cy="76"/>
              </a:xfrm>
              <a:custGeom>
                <a:avLst/>
                <a:gdLst>
                  <a:gd name="T0" fmla="*/ 32 w 33"/>
                  <a:gd name="T1" fmla="*/ 17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7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5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4" name="Freeform 151"/>
              <p:cNvSpPr>
                <a:spLocks/>
              </p:cNvSpPr>
              <p:nvPr/>
            </p:nvSpPr>
            <p:spPr bwMode="auto">
              <a:xfrm>
                <a:off x="5791" y="3471"/>
                <a:ext cx="76" cy="76"/>
              </a:xfrm>
              <a:custGeom>
                <a:avLst/>
                <a:gdLst>
                  <a:gd name="T0" fmla="*/ 31 w 32"/>
                  <a:gd name="T1" fmla="*/ 17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7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5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5" name="Freeform 152"/>
              <p:cNvSpPr>
                <a:spLocks/>
              </p:cNvSpPr>
              <p:nvPr/>
            </p:nvSpPr>
            <p:spPr bwMode="auto">
              <a:xfrm>
                <a:off x="6307" y="3178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6" name="Freeform 153"/>
              <p:cNvSpPr>
                <a:spLocks/>
              </p:cNvSpPr>
              <p:nvPr/>
            </p:nvSpPr>
            <p:spPr bwMode="auto">
              <a:xfrm>
                <a:off x="5765" y="247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7" name="Freeform 154"/>
              <p:cNvSpPr>
                <a:spLocks/>
              </p:cNvSpPr>
              <p:nvPr/>
            </p:nvSpPr>
            <p:spPr bwMode="auto">
              <a:xfrm>
                <a:off x="6380" y="2852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8" name="Freeform 155"/>
              <p:cNvSpPr>
                <a:spLocks/>
              </p:cNvSpPr>
              <p:nvPr/>
            </p:nvSpPr>
            <p:spPr bwMode="auto">
              <a:xfrm>
                <a:off x="6002" y="2104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9" name="Freeform 156"/>
              <p:cNvSpPr>
                <a:spLocks/>
              </p:cNvSpPr>
              <p:nvPr/>
            </p:nvSpPr>
            <p:spPr bwMode="auto">
              <a:xfrm>
                <a:off x="6668" y="18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0" name="Freeform 157"/>
              <p:cNvSpPr>
                <a:spLocks/>
              </p:cNvSpPr>
              <p:nvPr/>
            </p:nvSpPr>
            <p:spPr bwMode="auto">
              <a:xfrm>
                <a:off x="5834" y="1639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1" name="Freeform 158"/>
              <p:cNvSpPr>
                <a:spLocks/>
              </p:cNvSpPr>
              <p:nvPr/>
            </p:nvSpPr>
            <p:spPr bwMode="auto">
              <a:xfrm>
                <a:off x="6560" y="1322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2" name="Freeform 159"/>
              <p:cNvSpPr>
                <a:spLocks/>
              </p:cNvSpPr>
              <p:nvPr/>
            </p:nvSpPr>
            <p:spPr bwMode="auto">
              <a:xfrm>
                <a:off x="6439" y="10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3" name="Freeform 160"/>
              <p:cNvSpPr>
                <a:spLocks/>
              </p:cNvSpPr>
              <p:nvPr/>
            </p:nvSpPr>
            <p:spPr bwMode="auto">
              <a:xfrm>
                <a:off x="5890" y="1135"/>
                <a:ext cx="78" cy="78"/>
              </a:xfrm>
              <a:custGeom>
                <a:avLst/>
                <a:gdLst>
                  <a:gd name="T0" fmla="*/ 32 w 33"/>
                  <a:gd name="T1" fmla="*/ 18 h 33"/>
                  <a:gd name="T2" fmla="*/ 15 w 33"/>
                  <a:gd name="T3" fmla="*/ 32 h 33"/>
                  <a:gd name="T4" fmla="*/ 1 w 33"/>
                  <a:gd name="T5" fmla="*/ 15 h 33"/>
                  <a:gd name="T6" fmla="*/ 18 w 33"/>
                  <a:gd name="T7" fmla="*/ 1 h 33"/>
                  <a:gd name="T8" fmla="*/ 32 w 33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2" y="18"/>
                    </a:moveTo>
                    <a:cubicBezTo>
                      <a:pt x="31" y="27"/>
                      <a:pt x="23" y="33"/>
                      <a:pt x="15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4" name="Freeform 161"/>
              <p:cNvSpPr>
                <a:spLocks/>
              </p:cNvSpPr>
              <p:nvPr/>
            </p:nvSpPr>
            <p:spPr bwMode="auto">
              <a:xfrm>
                <a:off x="6257" y="1459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5" name="Freeform 162"/>
              <p:cNvSpPr>
                <a:spLocks/>
              </p:cNvSpPr>
              <p:nvPr/>
            </p:nvSpPr>
            <p:spPr bwMode="auto">
              <a:xfrm>
                <a:off x="5857" y="958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6" name="Freeform 163"/>
              <p:cNvSpPr>
                <a:spLocks/>
              </p:cNvSpPr>
              <p:nvPr/>
            </p:nvSpPr>
            <p:spPr bwMode="auto">
              <a:xfrm>
                <a:off x="5358" y="674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7" name="Freeform 164"/>
              <p:cNvSpPr>
                <a:spLocks/>
              </p:cNvSpPr>
              <p:nvPr/>
            </p:nvSpPr>
            <p:spPr bwMode="auto">
              <a:xfrm>
                <a:off x="5772" y="121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8" name="Freeform 165"/>
              <p:cNvSpPr>
                <a:spLocks/>
              </p:cNvSpPr>
              <p:nvPr/>
            </p:nvSpPr>
            <p:spPr bwMode="auto">
              <a:xfrm>
                <a:off x="4810" y="345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9" name="Freeform 166"/>
              <p:cNvSpPr>
                <a:spLocks/>
              </p:cNvSpPr>
              <p:nvPr/>
            </p:nvSpPr>
            <p:spPr bwMode="auto">
              <a:xfrm>
                <a:off x="4620" y="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0" name="Freeform 167"/>
              <p:cNvSpPr>
                <a:spLocks/>
              </p:cNvSpPr>
              <p:nvPr/>
            </p:nvSpPr>
            <p:spPr bwMode="auto">
              <a:xfrm>
                <a:off x="4412" y="-38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1" name="Freeform 168"/>
              <p:cNvSpPr>
                <a:spLocks/>
              </p:cNvSpPr>
              <p:nvPr/>
            </p:nvSpPr>
            <p:spPr bwMode="auto">
              <a:xfrm>
                <a:off x="3537" y="189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2" name="Freeform 169"/>
              <p:cNvSpPr>
                <a:spLocks/>
              </p:cNvSpPr>
              <p:nvPr/>
            </p:nvSpPr>
            <p:spPr bwMode="auto">
              <a:xfrm>
                <a:off x="3708" y="45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3" name="Freeform 170"/>
              <p:cNvSpPr>
                <a:spLocks/>
              </p:cNvSpPr>
              <p:nvPr/>
            </p:nvSpPr>
            <p:spPr bwMode="auto">
              <a:xfrm>
                <a:off x="3445" y="465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4" name="Freeform 171"/>
              <p:cNvSpPr>
                <a:spLocks/>
              </p:cNvSpPr>
              <p:nvPr/>
            </p:nvSpPr>
            <p:spPr bwMode="auto">
              <a:xfrm>
                <a:off x="3135" y="452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5" name="Freeform 172"/>
              <p:cNvSpPr>
                <a:spLocks/>
              </p:cNvSpPr>
              <p:nvPr/>
            </p:nvSpPr>
            <p:spPr bwMode="auto">
              <a:xfrm>
                <a:off x="3258" y="-4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6" name="Freeform 173"/>
              <p:cNvSpPr>
                <a:spLocks/>
              </p:cNvSpPr>
              <p:nvPr/>
            </p:nvSpPr>
            <p:spPr bwMode="auto">
              <a:xfrm>
                <a:off x="2854" y="-1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7" name="Freeform 174"/>
              <p:cNvSpPr>
                <a:spLocks/>
              </p:cNvSpPr>
              <p:nvPr/>
            </p:nvSpPr>
            <p:spPr bwMode="auto">
              <a:xfrm>
                <a:off x="2702" y="322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8" name="Freeform 175"/>
              <p:cNvSpPr>
                <a:spLocks/>
              </p:cNvSpPr>
              <p:nvPr/>
            </p:nvSpPr>
            <p:spPr bwMode="auto">
              <a:xfrm>
                <a:off x="2000" y="312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9" name="Freeform 176"/>
              <p:cNvSpPr>
                <a:spLocks/>
              </p:cNvSpPr>
              <p:nvPr/>
            </p:nvSpPr>
            <p:spPr bwMode="auto">
              <a:xfrm>
                <a:off x="1574" y="131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0" name="Freeform 177"/>
              <p:cNvSpPr>
                <a:spLocks/>
              </p:cNvSpPr>
              <p:nvPr/>
            </p:nvSpPr>
            <p:spPr bwMode="auto">
              <a:xfrm>
                <a:off x="1312" y="1740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1" name="Freeform 178"/>
              <p:cNvSpPr>
                <a:spLocks/>
              </p:cNvSpPr>
              <p:nvPr/>
            </p:nvSpPr>
            <p:spPr bwMode="auto">
              <a:xfrm>
                <a:off x="3868" y="-40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2" name="Freeform 179"/>
              <p:cNvSpPr>
                <a:spLocks/>
              </p:cNvSpPr>
              <p:nvPr/>
            </p:nvSpPr>
            <p:spPr bwMode="auto">
              <a:xfrm>
                <a:off x="5458" y="4355"/>
                <a:ext cx="1790" cy="1214"/>
              </a:xfrm>
              <a:custGeom>
                <a:avLst/>
                <a:gdLst>
                  <a:gd name="T0" fmla="*/ 1787 w 1790"/>
                  <a:gd name="T1" fmla="*/ 1214 h 1214"/>
                  <a:gd name="T2" fmla="*/ 0 w 1790"/>
                  <a:gd name="T3" fmla="*/ 3 h 1214"/>
                  <a:gd name="T4" fmla="*/ 2 w 1790"/>
                  <a:gd name="T5" fmla="*/ 0 h 1214"/>
                  <a:gd name="T6" fmla="*/ 1790 w 1790"/>
                  <a:gd name="T7" fmla="*/ 1211 h 1214"/>
                  <a:gd name="T8" fmla="*/ 1787 w 1790"/>
                  <a:gd name="T9" fmla="*/ 1214 h 1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0" h="1214">
                    <a:moveTo>
                      <a:pt x="1787" y="121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790" y="1211"/>
                    </a:lnTo>
                    <a:lnTo>
                      <a:pt x="1787" y="1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3" name="Freeform 180"/>
              <p:cNvSpPr>
                <a:spLocks/>
              </p:cNvSpPr>
              <p:nvPr/>
            </p:nvSpPr>
            <p:spPr bwMode="auto">
              <a:xfrm>
                <a:off x="6349" y="3232"/>
                <a:ext cx="889" cy="2322"/>
              </a:xfrm>
              <a:custGeom>
                <a:avLst/>
                <a:gdLst>
                  <a:gd name="T0" fmla="*/ 887 w 889"/>
                  <a:gd name="T1" fmla="*/ 2322 h 2322"/>
                  <a:gd name="T2" fmla="*/ 0 w 889"/>
                  <a:gd name="T3" fmla="*/ 0 h 2322"/>
                  <a:gd name="T4" fmla="*/ 3 w 889"/>
                  <a:gd name="T5" fmla="*/ 0 h 2322"/>
                  <a:gd name="T6" fmla="*/ 889 w 889"/>
                  <a:gd name="T7" fmla="*/ 2322 h 2322"/>
                  <a:gd name="T8" fmla="*/ 887 w 889"/>
                  <a:gd name="T9" fmla="*/ 2322 h 2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9" h="2322">
                    <a:moveTo>
                      <a:pt x="887" y="232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889" y="2322"/>
                    </a:lnTo>
                    <a:lnTo>
                      <a:pt x="887" y="23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4" name="Freeform 181"/>
              <p:cNvSpPr>
                <a:spLocks/>
              </p:cNvSpPr>
              <p:nvPr/>
            </p:nvSpPr>
            <p:spPr bwMode="auto">
              <a:xfrm>
                <a:off x="5829" y="3507"/>
                <a:ext cx="1419" cy="2059"/>
              </a:xfrm>
              <a:custGeom>
                <a:avLst/>
                <a:gdLst>
                  <a:gd name="T0" fmla="*/ 1416 w 1419"/>
                  <a:gd name="T1" fmla="*/ 2059 h 2059"/>
                  <a:gd name="T2" fmla="*/ 0 w 1419"/>
                  <a:gd name="T3" fmla="*/ 2 h 2059"/>
                  <a:gd name="T4" fmla="*/ 2 w 1419"/>
                  <a:gd name="T5" fmla="*/ 0 h 2059"/>
                  <a:gd name="T6" fmla="*/ 1419 w 1419"/>
                  <a:gd name="T7" fmla="*/ 2059 h 2059"/>
                  <a:gd name="T8" fmla="*/ 1416 w 1419"/>
                  <a:gd name="T9" fmla="*/ 2059 h 2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9" h="2059">
                    <a:moveTo>
                      <a:pt x="1416" y="2059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1419" y="2059"/>
                    </a:lnTo>
                    <a:lnTo>
                      <a:pt x="1416" y="20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5" name="Freeform 182"/>
              <p:cNvSpPr>
                <a:spLocks/>
              </p:cNvSpPr>
              <p:nvPr/>
            </p:nvSpPr>
            <p:spPr bwMode="auto">
              <a:xfrm>
                <a:off x="4230" y="5062"/>
                <a:ext cx="3018" cy="507"/>
              </a:xfrm>
              <a:custGeom>
                <a:avLst/>
                <a:gdLst>
                  <a:gd name="T0" fmla="*/ 3018 w 3018"/>
                  <a:gd name="T1" fmla="*/ 507 h 507"/>
                  <a:gd name="T2" fmla="*/ 0 w 3018"/>
                  <a:gd name="T3" fmla="*/ 3 h 507"/>
                  <a:gd name="T4" fmla="*/ 3 w 3018"/>
                  <a:gd name="T5" fmla="*/ 0 h 507"/>
                  <a:gd name="T6" fmla="*/ 3018 w 3018"/>
                  <a:gd name="T7" fmla="*/ 504 h 507"/>
                  <a:gd name="T8" fmla="*/ 3018 w 3018"/>
                  <a:gd name="T9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8" h="507">
                    <a:moveTo>
                      <a:pt x="3018" y="507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018" y="504"/>
                    </a:lnTo>
                    <a:lnTo>
                      <a:pt x="3018" y="5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6" name="Freeform 183"/>
              <p:cNvSpPr>
                <a:spLocks/>
              </p:cNvSpPr>
              <p:nvPr/>
            </p:nvSpPr>
            <p:spPr bwMode="auto">
              <a:xfrm>
                <a:off x="4374" y="4301"/>
                <a:ext cx="2838" cy="1263"/>
              </a:xfrm>
              <a:custGeom>
                <a:avLst/>
                <a:gdLst>
                  <a:gd name="T0" fmla="*/ 2836 w 2838"/>
                  <a:gd name="T1" fmla="*/ 1263 h 1263"/>
                  <a:gd name="T2" fmla="*/ 0 w 2838"/>
                  <a:gd name="T3" fmla="*/ 2 h 1263"/>
                  <a:gd name="T4" fmla="*/ 0 w 2838"/>
                  <a:gd name="T5" fmla="*/ 0 h 1263"/>
                  <a:gd name="T6" fmla="*/ 2838 w 2838"/>
                  <a:gd name="T7" fmla="*/ 1260 h 1263"/>
                  <a:gd name="T8" fmla="*/ 2836 w 2838"/>
                  <a:gd name="T9" fmla="*/ 1263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38" h="1263">
                    <a:moveTo>
                      <a:pt x="2836" y="126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838" y="1260"/>
                    </a:lnTo>
                    <a:lnTo>
                      <a:pt x="2836" y="1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7" name="Freeform 184"/>
              <p:cNvSpPr>
                <a:spLocks/>
              </p:cNvSpPr>
              <p:nvPr/>
            </p:nvSpPr>
            <p:spPr bwMode="auto">
              <a:xfrm>
                <a:off x="7210" y="552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8" name="Freeform 185"/>
              <p:cNvSpPr>
                <a:spLocks/>
              </p:cNvSpPr>
              <p:nvPr/>
            </p:nvSpPr>
            <p:spPr bwMode="auto">
              <a:xfrm>
                <a:off x="872" y="3183"/>
                <a:ext cx="684" cy="168"/>
              </a:xfrm>
              <a:custGeom>
                <a:avLst/>
                <a:gdLst>
                  <a:gd name="T0" fmla="*/ 684 w 684"/>
                  <a:gd name="T1" fmla="*/ 168 h 168"/>
                  <a:gd name="T2" fmla="*/ 0 w 684"/>
                  <a:gd name="T3" fmla="*/ 2 h 168"/>
                  <a:gd name="T4" fmla="*/ 2 w 684"/>
                  <a:gd name="T5" fmla="*/ 0 h 168"/>
                  <a:gd name="T6" fmla="*/ 684 w 684"/>
                  <a:gd name="T7" fmla="*/ 165 h 168"/>
                  <a:gd name="T8" fmla="*/ 684 w 684"/>
                  <a:gd name="T9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4" h="168">
                    <a:moveTo>
                      <a:pt x="684" y="168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84" y="165"/>
                    </a:lnTo>
                    <a:lnTo>
                      <a:pt x="684" y="1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9" name="Freeform 186"/>
              <p:cNvSpPr>
                <a:spLocks/>
              </p:cNvSpPr>
              <p:nvPr/>
            </p:nvSpPr>
            <p:spPr bwMode="auto">
              <a:xfrm>
                <a:off x="839" y="3180"/>
                <a:ext cx="106" cy="792"/>
              </a:xfrm>
              <a:custGeom>
                <a:avLst/>
                <a:gdLst>
                  <a:gd name="T0" fmla="*/ 104 w 106"/>
                  <a:gd name="T1" fmla="*/ 792 h 792"/>
                  <a:gd name="T2" fmla="*/ 0 w 106"/>
                  <a:gd name="T3" fmla="*/ 0 h 792"/>
                  <a:gd name="T4" fmla="*/ 2 w 106"/>
                  <a:gd name="T5" fmla="*/ 0 h 792"/>
                  <a:gd name="T6" fmla="*/ 106 w 106"/>
                  <a:gd name="T7" fmla="*/ 792 h 792"/>
                  <a:gd name="T8" fmla="*/ 104 w 106"/>
                  <a:gd name="T9" fmla="*/ 792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792">
                    <a:moveTo>
                      <a:pt x="104" y="79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06" y="792"/>
                    </a:lnTo>
                    <a:lnTo>
                      <a:pt x="104" y="7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0" name="Rectangle 187"/>
              <p:cNvSpPr>
                <a:spLocks noChangeArrowheads="1"/>
              </p:cNvSpPr>
              <p:nvPr/>
            </p:nvSpPr>
            <p:spPr bwMode="auto">
              <a:xfrm>
                <a:off x="657" y="3970"/>
                <a:ext cx="288" cy="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1" name="Freeform 188"/>
              <p:cNvSpPr>
                <a:spLocks/>
              </p:cNvSpPr>
              <p:nvPr/>
            </p:nvSpPr>
            <p:spPr bwMode="auto">
              <a:xfrm>
                <a:off x="4467" y="-501"/>
                <a:ext cx="544" cy="172"/>
              </a:xfrm>
              <a:custGeom>
                <a:avLst/>
                <a:gdLst>
                  <a:gd name="T0" fmla="*/ 0 w 544"/>
                  <a:gd name="T1" fmla="*/ 172 h 172"/>
                  <a:gd name="T2" fmla="*/ 0 w 544"/>
                  <a:gd name="T3" fmla="*/ 170 h 172"/>
                  <a:gd name="T4" fmla="*/ 544 w 544"/>
                  <a:gd name="T5" fmla="*/ 0 h 172"/>
                  <a:gd name="T6" fmla="*/ 544 w 544"/>
                  <a:gd name="T7" fmla="*/ 2 h 172"/>
                  <a:gd name="T8" fmla="*/ 0 w 544"/>
                  <a:gd name="T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72">
                    <a:moveTo>
                      <a:pt x="0" y="172"/>
                    </a:moveTo>
                    <a:lnTo>
                      <a:pt x="0" y="170"/>
                    </a:lnTo>
                    <a:lnTo>
                      <a:pt x="544" y="0"/>
                    </a:lnTo>
                    <a:lnTo>
                      <a:pt x="544" y="2"/>
                    </a:lnTo>
                    <a:lnTo>
                      <a:pt x="0" y="1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2" name="Freeform 189"/>
              <p:cNvSpPr>
                <a:spLocks/>
              </p:cNvSpPr>
              <p:nvPr/>
            </p:nvSpPr>
            <p:spPr bwMode="auto">
              <a:xfrm>
                <a:off x="4826" y="-1012"/>
                <a:ext cx="185" cy="513"/>
              </a:xfrm>
              <a:custGeom>
                <a:avLst/>
                <a:gdLst>
                  <a:gd name="T0" fmla="*/ 185 w 185"/>
                  <a:gd name="T1" fmla="*/ 513 h 513"/>
                  <a:gd name="T2" fmla="*/ 0 w 185"/>
                  <a:gd name="T3" fmla="*/ 2 h 513"/>
                  <a:gd name="T4" fmla="*/ 0 w 185"/>
                  <a:gd name="T5" fmla="*/ 0 h 513"/>
                  <a:gd name="T6" fmla="*/ 185 w 185"/>
                  <a:gd name="T7" fmla="*/ 511 h 513"/>
                  <a:gd name="T8" fmla="*/ 185 w 185"/>
                  <a:gd name="T9" fmla="*/ 513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513">
                    <a:moveTo>
                      <a:pt x="185" y="51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85" y="511"/>
                    </a:lnTo>
                    <a:lnTo>
                      <a:pt x="185" y="5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3" name="Freeform 190"/>
              <p:cNvSpPr>
                <a:spLocks/>
              </p:cNvSpPr>
              <p:nvPr/>
            </p:nvSpPr>
            <p:spPr bwMode="auto">
              <a:xfrm>
                <a:off x="4467" y="-1012"/>
                <a:ext cx="359" cy="683"/>
              </a:xfrm>
              <a:custGeom>
                <a:avLst/>
                <a:gdLst>
                  <a:gd name="T0" fmla="*/ 2 w 359"/>
                  <a:gd name="T1" fmla="*/ 683 h 683"/>
                  <a:gd name="T2" fmla="*/ 0 w 359"/>
                  <a:gd name="T3" fmla="*/ 681 h 683"/>
                  <a:gd name="T4" fmla="*/ 359 w 359"/>
                  <a:gd name="T5" fmla="*/ 0 h 683"/>
                  <a:gd name="T6" fmla="*/ 359 w 359"/>
                  <a:gd name="T7" fmla="*/ 2 h 683"/>
                  <a:gd name="T8" fmla="*/ 2 w 359"/>
                  <a:gd name="T9" fmla="*/ 683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683">
                    <a:moveTo>
                      <a:pt x="2" y="683"/>
                    </a:moveTo>
                    <a:lnTo>
                      <a:pt x="0" y="681"/>
                    </a:lnTo>
                    <a:lnTo>
                      <a:pt x="359" y="0"/>
                    </a:lnTo>
                    <a:lnTo>
                      <a:pt x="359" y="2"/>
                    </a:lnTo>
                    <a:lnTo>
                      <a:pt x="2" y="6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4" name="Freeform 191"/>
              <p:cNvSpPr>
                <a:spLocks/>
              </p:cNvSpPr>
              <p:nvPr/>
            </p:nvSpPr>
            <p:spPr bwMode="auto">
              <a:xfrm>
                <a:off x="4826" y="-1253"/>
                <a:ext cx="717" cy="243"/>
              </a:xfrm>
              <a:custGeom>
                <a:avLst/>
                <a:gdLst>
                  <a:gd name="T0" fmla="*/ 0 w 717"/>
                  <a:gd name="T1" fmla="*/ 243 h 243"/>
                  <a:gd name="T2" fmla="*/ 0 w 717"/>
                  <a:gd name="T3" fmla="*/ 241 h 243"/>
                  <a:gd name="T4" fmla="*/ 714 w 717"/>
                  <a:gd name="T5" fmla="*/ 0 h 243"/>
                  <a:gd name="T6" fmla="*/ 717 w 717"/>
                  <a:gd name="T7" fmla="*/ 2 h 243"/>
                  <a:gd name="T8" fmla="*/ 0 w 717"/>
                  <a:gd name="T9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7" h="243">
                    <a:moveTo>
                      <a:pt x="0" y="243"/>
                    </a:moveTo>
                    <a:lnTo>
                      <a:pt x="0" y="241"/>
                    </a:lnTo>
                    <a:lnTo>
                      <a:pt x="714" y="0"/>
                    </a:lnTo>
                    <a:lnTo>
                      <a:pt x="717" y="2"/>
                    </a:lnTo>
                    <a:lnTo>
                      <a:pt x="0" y="2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5" name="Freeform 192"/>
              <p:cNvSpPr>
                <a:spLocks/>
              </p:cNvSpPr>
              <p:nvPr/>
            </p:nvSpPr>
            <p:spPr bwMode="auto">
              <a:xfrm>
                <a:off x="619" y="393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6" name="Freeform 193"/>
              <p:cNvSpPr>
                <a:spLocks/>
              </p:cNvSpPr>
              <p:nvPr/>
            </p:nvSpPr>
            <p:spPr bwMode="auto">
              <a:xfrm>
                <a:off x="908" y="3935"/>
                <a:ext cx="75" cy="75"/>
              </a:xfrm>
              <a:custGeom>
                <a:avLst/>
                <a:gdLst>
                  <a:gd name="T0" fmla="*/ 31 w 32"/>
                  <a:gd name="T1" fmla="*/ 17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7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7" name="Freeform 194"/>
              <p:cNvSpPr>
                <a:spLocks/>
              </p:cNvSpPr>
              <p:nvPr/>
            </p:nvSpPr>
            <p:spPr bwMode="auto">
              <a:xfrm>
                <a:off x="803" y="314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7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5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7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8" name="Freeform 195"/>
              <p:cNvSpPr>
                <a:spLocks/>
              </p:cNvSpPr>
              <p:nvPr/>
            </p:nvSpPr>
            <p:spPr bwMode="auto">
              <a:xfrm>
                <a:off x="3258" y="-4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9" name="Freeform 196"/>
              <p:cNvSpPr>
                <a:spLocks/>
              </p:cNvSpPr>
              <p:nvPr/>
            </p:nvSpPr>
            <p:spPr bwMode="auto">
              <a:xfrm>
                <a:off x="2854" y="-1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0" name="Freeform 197"/>
              <p:cNvSpPr>
                <a:spLocks/>
              </p:cNvSpPr>
              <p:nvPr/>
            </p:nvSpPr>
            <p:spPr bwMode="auto">
              <a:xfrm>
                <a:off x="2702" y="322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1" name="Freeform 198"/>
              <p:cNvSpPr>
                <a:spLocks/>
              </p:cNvSpPr>
              <p:nvPr/>
            </p:nvSpPr>
            <p:spPr bwMode="auto">
              <a:xfrm>
                <a:off x="2000" y="312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2" name="Freeform 199"/>
              <p:cNvSpPr>
                <a:spLocks/>
              </p:cNvSpPr>
              <p:nvPr/>
            </p:nvSpPr>
            <p:spPr bwMode="auto">
              <a:xfrm>
                <a:off x="1574" y="131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3" name="Freeform 200"/>
              <p:cNvSpPr>
                <a:spLocks/>
              </p:cNvSpPr>
              <p:nvPr/>
            </p:nvSpPr>
            <p:spPr bwMode="auto">
              <a:xfrm>
                <a:off x="1312" y="1740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4" name="Freeform 201"/>
              <p:cNvSpPr>
                <a:spLocks/>
              </p:cNvSpPr>
              <p:nvPr/>
            </p:nvSpPr>
            <p:spPr bwMode="auto">
              <a:xfrm>
                <a:off x="3868" y="-40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5" name="Freeform 202"/>
              <p:cNvSpPr>
                <a:spLocks/>
              </p:cNvSpPr>
              <p:nvPr/>
            </p:nvSpPr>
            <p:spPr bwMode="auto">
              <a:xfrm>
                <a:off x="6087" y="340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6" name="Freeform 203"/>
              <p:cNvSpPr>
                <a:spLocks/>
              </p:cNvSpPr>
              <p:nvPr/>
            </p:nvSpPr>
            <p:spPr bwMode="auto">
              <a:xfrm>
                <a:off x="4963" y="-542"/>
                <a:ext cx="81" cy="83"/>
              </a:xfrm>
              <a:custGeom>
                <a:avLst/>
                <a:gdLst>
                  <a:gd name="T0" fmla="*/ 31 w 34"/>
                  <a:gd name="T1" fmla="*/ 11 h 35"/>
                  <a:gd name="T2" fmla="*/ 23 w 34"/>
                  <a:gd name="T3" fmla="*/ 31 h 35"/>
                  <a:gd name="T4" fmla="*/ 3 w 34"/>
                  <a:gd name="T5" fmla="*/ 24 h 35"/>
                  <a:gd name="T6" fmla="*/ 11 w 34"/>
                  <a:gd name="T7" fmla="*/ 3 h 35"/>
                  <a:gd name="T8" fmla="*/ 31 w 34"/>
                  <a:gd name="T9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5">
                    <a:moveTo>
                      <a:pt x="31" y="11"/>
                    </a:moveTo>
                    <a:cubicBezTo>
                      <a:pt x="34" y="19"/>
                      <a:pt x="31" y="28"/>
                      <a:pt x="23" y="31"/>
                    </a:cubicBezTo>
                    <a:cubicBezTo>
                      <a:pt x="16" y="35"/>
                      <a:pt x="7" y="31"/>
                      <a:pt x="3" y="24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8" y="0"/>
                      <a:pt x="28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7" name="Freeform 204"/>
              <p:cNvSpPr>
                <a:spLocks/>
              </p:cNvSpPr>
              <p:nvPr/>
            </p:nvSpPr>
            <p:spPr bwMode="auto">
              <a:xfrm>
                <a:off x="5503" y="-1286"/>
                <a:ext cx="80" cy="82"/>
              </a:xfrm>
              <a:custGeom>
                <a:avLst/>
                <a:gdLst>
                  <a:gd name="T0" fmla="*/ 31 w 34"/>
                  <a:gd name="T1" fmla="*/ 11 h 35"/>
                  <a:gd name="T2" fmla="*/ 23 w 34"/>
                  <a:gd name="T3" fmla="*/ 31 h 35"/>
                  <a:gd name="T4" fmla="*/ 3 w 34"/>
                  <a:gd name="T5" fmla="*/ 24 h 35"/>
                  <a:gd name="T6" fmla="*/ 11 w 34"/>
                  <a:gd name="T7" fmla="*/ 3 h 35"/>
                  <a:gd name="T8" fmla="*/ 31 w 34"/>
                  <a:gd name="T9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5">
                    <a:moveTo>
                      <a:pt x="31" y="11"/>
                    </a:moveTo>
                    <a:cubicBezTo>
                      <a:pt x="34" y="19"/>
                      <a:pt x="31" y="28"/>
                      <a:pt x="23" y="31"/>
                    </a:cubicBezTo>
                    <a:cubicBezTo>
                      <a:pt x="16" y="35"/>
                      <a:pt x="7" y="31"/>
                      <a:pt x="3" y="24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8" y="0"/>
                      <a:pt x="27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7" name="Freeform 206"/>
            <p:cNvSpPr>
              <a:spLocks/>
            </p:cNvSpPr>
            <p:nvPr/>
          </p:nvSpPr>
          <p:spPr bwMode="auto">
            <a:xfrm>
              <a:off x="7597776" y="-1670050"/>
              <a:ext cx="127000" cy="131763"/>
            </a:xfrm>
            <a:custGeom>
              <a:avLst/>
              <a:gdLst>
                <a:gd name="T0" fmla="*/ 31 w 34"/>
                <a:gd name="T1" fmla="*/ 11 h 35"/>
                <a:gd name="T2" fmla="*/ 23 w 34"/>
                <a:gd name="T3" fmla="*/ 31 h 35"/>
                <a:gd name="T4" fmla="*/ 3 w 34"/>
                <a:gd name="T5" fmla="*/ 24 h 35"/>
                <a:gd name="T6" fmla="*/ 11 w 34"/>
                <a:gd name="T7" fmla="*/ 4 h 35"/>
                <a:gd name="T8" fmla="*/ 31 w 34"/>
                <a:gd name="T9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31" y="11"/>
                  </a:moveTo>
                  <a:cubicBezTo>
                    <a:pt x="34" y="19"/>
                    <a:pt x="31" y="28"/>
                    <a:pt x="23" y="31"/>
                  </a:cubicBezTo>
                  <a:cubicBezTo>
                    <a:pt x="16" y="35"/>
                    <a:pt x="7" y="32"/>
                    <a:pt x="3" y="24"/>
                  </a:cubicBezTo>
                  <a:cubicBezTo>
                    <a:pt x="0" y="16"/>
                    <a:pt x="3" y="7"/>
                    <a:pt x="11" y="4"/>
                  </a:cubicBezTo>
                  <a:cubicBezTo>
                    <a:pt x="18" y="0"/>
                    <a:pt x="27" y="4"/>
                    <a:pt x="3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08" name="Oval 207"/>
          <p:cNvSpPr/>
          <p:nvPr/>
        </p:nvSpPr>
        <p:spPr>
          <a:xfrm>
            <a:off x="2998660" y="560619"/>
            <a:ext cx="6194680" cy="57367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12" name="Picture 2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3" y="2057400"/>
            <a:ext cx="5667375" cy="2743200"/>
          </a:xfrm>
          <a:prstGeom prst="rect">
            <a:avLst/>
          </a:prstGeom>
        </p:spPr>
      </p:pic>
      <p:sp>
        <p:nvSpPr>
          <p:cNvPr id="213" name="Rectangle 212"/>
          <p:cNvSpPr/>
          <p:nvPr/>
        </p:nvSpPr>
        <p:spPr>
          <a:xfrm>
            <a:off x="4764801" y="4937054"/>
            <a:ext cx="1705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www.gs.edu</a:t>
            </a:r>
            <a:endParaRPr lang="en-US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Oval 139"/>
          <p:cNvSpPr>
            <a:spLocks noChangeArrowheads="1"/>
          </p:cNvSpPr>
          <p:nvPr/>
        </p:nvSpPr>
        <p:spPr bwMode="auto">
          <a:xfrm>
            <a:off x="4461476" y="5014339"/>
            <a:ext cx="327221" cy="327221"/>
          </a:xfrm>
          <a:prstGeom prst="ellipse">
            <a:avLst/>
          </a:prstGeom>
          <a:noFill/>
          <a:ln w="19050">
            <a:solidFill>
              <a:schemeClr val="bg2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15" name="Freeform 140"/>
          <p:cNvSpPr>
            <a:spLocks noEditPoints="1"/>
          </p:cNvSpPr>
          <p:nvPr/>
        </p:nvSpPr>
        <p:spPr bwMode="auto">
          <a:xfrm>
            <a:off x="4566908" y="5077212"/>
            <a:ext cx="131357" cy="205246"/>
          </a:xfrm>
          <a:custGeom>
            <a:avLst/>
            <a:gdLst>
              <a:gd name="T0" fmla="*/ 155 w 155"/>
              <a:gd name="T1" fmla="*/ 76 h 242"/>
              <a:gd name="T2" fmla="*/ 155 w 155"/>
              <a:gd name="T3" fmla="*/ 76 h 242"/>
              <a:gd name="T4" fmla="*/ 78 w 155"/>
              <a:gd name="T5" fmla="*/ 0 h 242"/>
              <a:gd name="T6" fmla="*/ 0 w 155"/>
              <a:gd name="T7" fmla="*/ 76 h 242"/>
              <a:gd name="T8" fmla="*/ 0 w 155"/>
              <a:gd name="T9" fmla="*/ 76 h 242"/>
              <a:gd name="T10" fmla="*/ 0 w 155"/>
              <a:gd name="T11" fmla="*/ 79 h 242"/>
              <a:gd name="T12" fmla="*/ 46 w 155"/>
              <a:gd name="T13" fmla="*/ 156 h 242"/>
              <a:gd name="T14" fmla="*/ 78 w 155"/>
              <a:gd name="T15" fmla="*/ 242 h 242"/>
              <a:gd name="T16" fmla="*/ 109 w 155"/>
              <a:gd name="T17" fmla="*/ 156 h 242"/>
              <a:gd name="T18" fmla="*/ 155 w 155"/>
              <a:gd name="T19" fmla="*/ 79 h 242"/>
              <a:gd name="T20" fmla="*/ 155 w 155"/>
              <a:gd name="T21" fmla="*/ 76 h 242"/>
              <a:gd name="T22" fmla="*/ 78 w 155"/>
              <a:gd name="T23" fmla="*/ 100 h 242"/>
              <a:gd name="T24" fmla="*/ 54 w 155"/>
              <a:gd name="T25" fmla="*/ 76 h 242"/>
              <a:gd name="T26" fmla="*/ 78 w 155"/>
              <a:gd name="T27" fmla="*/ 53 h 242"/>
              <a:gd name="T28" fmla="*/ 101 w 155"/>
              <a:gd name="T29" fmla="*/ 76 h 242"/>
              <a:gd name="T30" fmla="*/ 78 w 155"/>
              <a:gd name="T31" fmla="*/ 100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5" h="242">
                <a:moveTo>
                  <a:pt x="155" y="76"/>
                </a:moveTo>
                <a:cubicBezTo>
                  <a:pt x="155" y="76"/>
                  <a:pt x="155" y="76"/>
                  <a:pt x="155" y="76"/>
                </a:cubicBezTo>
                <a:cubicBezTo>
                  <a:pt x="153" y="34"/>
                  <a:pt x="119" y="1"/>
                  <a:pt x="78" y="0"/>
                </a:cubicBezTo>
                <a:cubicBezTo>
                  <a:pt x="36" y="1"/>
                  <a:pt x="2" y="34"/>
                  <a:pt x="0" y="76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7"/>
                  <a:pt x="0" y="78"/>
                  <a:pt x="0" y="79"/>
                </a:cubicBezTo>
                <a:cubicBezTo>
                  <a:pt x="0" y="111"/>
                  <a:pt x="26" y="130"/>
                  <a:pt x="46" y="156"/>
                </a:cubicBezTo>
                <a:cubicBezTo>
                  <a:pt x="70" y="186"/>
                  <a:pt x="78" y="242"/>
                  <a:pt x="78" y="242"/>
                </a:cubicBezTo>
                <a:cubicBezTo>
                  <a:pt x="78" y="242"/>
                  <a:pt x="86" y="186"/>
                  <a:pt x="109" y="156"/>
                </a:cubicBezTo>
                <a:cubicBezTo>
                  <a:pt x="129" y="130"/>
                  <a:pt x="155" y="111"/>
                  <a:pt x="155" y="79"/>
                </a:cubicBezTo>
                <a:cubicBezTo>
                  <a:pt x="155" y="78"/>
                  <a:pt x="155" y="77"/>
                  <a:pt x="155" y="76"/>
                </a:cubicBezTo>
                <a:close/>
                <a:moveTo>
                  <a:pt x="78" y="100"/>
                </a:moveTo>
                <a:cubicBezTo>
                  <a:pt x="65" y="100"/>
                  <a:pt x="54" y="89"/>
                  <a:pt x="54" y="76"/>
                </a:cubicBezTo>
                <a:cubicBezTo>
                  <a:pt x="54" y="63"/>
                  <a:pt x="65" y="53"/>
                  <a:pt x="78" y="53"/>
                </a:cubicBezTo>
                <a:cubicBezTo>
                  <a:pt x="91" y="53"/>
                  <a:pt x="101" y="63"/>
                  <a:pt x="101" y="76"/>
                </a:cubicBezTo>
                <a:cubicBezTo>
                  <a:pt x="101" y="89"/>
                  <a:pt x="91" y="100"/>
                  <a:pt x="78" y="1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6812080" y="4944093"/>
            <a:ext cx="1348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Jeff_Iorg</a:t>
            </a:r>
            <a:endParaRPr lang="en-US" sz="20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Freeform 104"/>
          <p:cNvSpPr>
            <a:spLocks/>
          </p:cNvSpPr>
          <p:nvPr/>
        </p:nvSpPr>
        <p:spPr bwMode="auto">
          <a:xfrm>
            <a:off x="6525485" y="5009863"/>
            <a:ext cx="327221" cy="327221"/>
          </a:xfrm>
          <a:custGeom>
            <a:avLst/>
            <a:gdLst>
              <a:gd name="T0" fmla="*/ 47 w 320"/>
              <a:gd name="T1" fmla="*/ 273 h 320"/>
              <a:gd name="T2" fmla="*/ 160 w 320"/>
              <a:gd name="T3" fmla="*/ 320 h 320"/>
              <a:gd name="T4" fmla="*/ 273 w 320"/>
              <a:gd name="T5" fmla="*/ 273 h 320"/>
              <a:gd name="T6" fmla="*/ 320 w 320"/>
              <a:gd name="T7" fmla="*/ 160 h 320"/>
              <a:gd name="T8" fmla="*/ 273 w 320"/>
              <a:gd name="T9" fmla="*/ 47 h 320"/>
              <a:gd name="T10" fmla="*/ 160 w 320"/>
              <a:gd name="T11" fmla="*/ 0 h 320"/>
              <a:gd name="T12" fmla="*/ 47 w 320"/>
              <a:gd name="T13" fmla="*/ 47 h 320"/>
              <a:gd name="T14" fmla="*/ 0 w 320"/>
              <a:gd name="T15" fmla="*/ 160 h 320"/>
              <a:gd name="T16" fmla="*/ 47 w 320"/>
              <a:gd name="T17" fmla="*/ 273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320">
                <a:moveTo>
                  <a:pt x="47" y="273"/>
                </a:moveTo>
                <a:cubicBezTo>
                  <a:pt x="77" y="303"/>
                  <a:pt x="117" y="320"/>
                  <a:pt x="160" y="320"/>
                </a:cubicBezTo>
                <a:cubicBezTo>
                  <a:pt x="202" y="320"/>
                  <a:pt x="243" y="303"/>
                  <a:pt x="273" y="273"/>
                </a:cubicBezTo>
                <a:cubicBezTo>
                  <a:pt x="303" y="243"/>
                  <a:pt x="320" y="203"/>
                  <a:pt x="320" y="160"/>
                </a:cubicBezTo>
                <a:cubicBezTo>
                  <a:pt x="320" y="117"/>
                  <a:pt x="303" y="77"/>
                  <a:pt x="273" y="47"/>
                </a:cubicBezTo>
                <a:cubicBezTo>
                  <a:pt x="243" y="17"/>
                  <a:pt x="202" y="0"/>
                  <a:pt x="160" y="0"/>
                </a:cubicBezTo>
                <a:cubicBezTo>
                  <a:pt x="117" y="0"/>
                  <a:pt x="77" y="17"/>
                  <a:pt x="47" y="47"/>
                </a:cubicBezTo>
                <a:cubicBezTo>
                  <a:pt x="16" y="77"/>
                  <a:pt x="0" y="117"/>
                  <a:pt x="0" y="160"/>
                </a:cubicBezTo>
                <a:cubicBezTo>
                  <a:pt x="0" y="203"/>
                  <a:pt x="16" y="243"/>
                  <a:pt x="47" y="273"/>
                </a:cubicBezTo>
              </a:path>
            </a:pathLst>
          </a:custGeom>
          <a:noFill/>
          <a:ln w="19050">
            <a:solidFill>
              <a:schemeClr val="bg2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chemeClr val="bg2"/>
              </a:solidFill>
            </a:endParaRPr>
          </a:p>
        </p:txBody>
      </p:sp>
      <p:sp>
        <p:nvSpPr>
          <p:cNvPr id="218" name="Freeform 103"/>
          <p:cNvSpPr>
            <a:spLocks/>
          </p:cNvSpPr>
          <p:nvPr/>
        </p:nvSpPr>
        <p:spPr bwMode="auto">
          <a:xfrm>
            <a:off x="6595260" y="5099968"/>
            <a:ext cx="191062" cy="154976"/>
          </a:xfrm>
          <a:custGeom>
            <a:avLst/>
            <a:gdLst>
              <a:gd name="T0" fmla="*/ 230 w 230"/>
              <a:gd name="T1" fmla="*/ 22 h 187"/>
              <a:gd name="T2" fmla="*/ 203 w 230"/>
              <a:gd name="T3" fmla="*/ 30 h 187"/>
              <a:gd name="T4" fmla="*/ 224 w 230"/>
              <a:gd name="T5" fmla="*/ 4 h 187"/>
              <a:gd name="T6" fmla="*/ 194 w 230"/>
              <a:gd name="T7" fmla="*/ 15 h 187"/>
              <a:gd name="T8" fmla="*/ 159 w 230"/>
              <a:gd name="T9" fmla="*/ 0 h 187"/>
              <a:gd name="T10" fmla="*/ 112 w 230"/>
              <a:gd name="T11" fmla="*/ 48 h 187"/>
              <a:gd name="T12" fmla="*/ 113 w 230"/>
              <a:gd name="T13" fmla="*/ 58 h 187"/>
              <a:gd name="T14" fmla="*/ 16 w 230"/>
              <a:gd name="T15" fmla="*/ 9 h 187"/>
              <a:gd name="T16" fmla="*/ 10 w 230"/>
              <a:gd name="T17" fmla="*/ 33 h 187"/>
              <a:gd name="T18" fmla="*/ 31 w 230"/>
              <a:gd name="T19" fmla="*/ 72 h 187"/>
              <a:gd name="T20" fmla="*/ 9 w 230"/>
              <a:gd name="T21" fmla="*/ 66 h 187"/>
              <a:gd name="T22" fmla="*/ 9 w 230"/>
              <a:gd name="T23" fmla="*/ 67 h 187"/>
              <a:gd name="T24" fmla="*/ 47 w 230"/>
              <a:gd name="T25" fmla="*/ 113 h 187"/>
              <a:gd name="T26" fmla="*/ 35 w 230"/>
              <a:gd name="T27" fmla="*/ 115 h 187"/>
              <a:gd name="T28" fmla="*/ 26 w 230"/>
              <a:gd name="T29" fmla="*/ 114 h 187"/>
              <a:gd name="T30" fmla="*/ 70 w 230"/>
              <a:gd name="T31" fmla="*/ 147 h 187"/>
              <a:gd name="T32" fmla="*/ 11 w 230"/>
              <a:gd name="T33" fmla="*/ 167 h 187"/>
              <a:gd name="T34" fmla="*/ 0 w 230"/>
              <a:gd name="T35" fmla="*/ 166 h 187"/>
              <a:gd name="T36" fmla="*/ 72 w 230"/>
              <a:gd name="T37" fmla="*/ 187 h 187"/>
              <a:gd name="T38" fmla="*/ 207 w 230"/>
              <a:gd name="T39" fmla="*/ 53 h 187"/>
              <a:gd name="T40" fmla="*/ 207 w 230"/>
              <a:gd name="T41" fmla="*/ 47 h 187"/>
              <a:gd name="T42" fmla="*/ 230 w 230"/>
              <a:gd name="T43" fmla="*/ 22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0" h="187">
                <a:moveTo>
                  <a:pt x="230" y="22"/>
                </a:moveTo>
                <a:cubicBezTo>
                  <a:pt x="222" y="26"/>
                  <a:pt x="213" y="29"/>
                  <a:pt x="203" y="30"/>
                </a:cubicBezTo>
                <a:cubicBezTo>
                  <a:pt x="213" y="24"/>
                  <a:pt x="220" y="15"/>
                  <a:pt x="224" y="4"/>
                </a:cubicBezTo>
                <a:cubicBezTo>
                  <a:pt x="215" y="9"/>
                  <a:pt x="205" y="13"/>
                  <a:pt x="194" y="15"/>
                </a:cubicBezTo>
                <a:cubicBezTo>
                  <a:pt x="185" y="6"/>
                  <a:pt x="173" y="0"/>
                  <a:pt x="159" y="0"/>
                </a:cubicBezTo>
                <a:cubicBezTo>
                  <a:pt x="133" y="0"/>
                  <a:pt x="112" y="21"/>
                  <a:pt x="112" y="48"/>
                </a:cubicBezTo>
                <a:cubicBezTo>
                  <a:pt x="112" y="51"/>
                  <a:pt x="113" y="55"/>
                  <a:pt x="113" y="58"/>
                </a:cubicBezTo>
                <a:cubicBezTo>
                  <a:pt x="74" y="56"/>
                  <a:pt x="39" y="38"/>
                  <a:pt x="16" y="9"/>
                </a:cubicBezTo>
                <a:cubicBezTo>
                  <a:pt x="12" y="16"/>
                  <a:pt x="10" y="24"/>
                  <a:pt x="10" y="33"/>
                </a:cubicBezTo>
                <a:cubicBezTo>
                  <a:pt x="10" y="49"/>
                  <a:pt x="18" y="64"/>
                  <a:pt x="31" y="72"/>
                </a:cubicBezTo>
                <a:cubicBezTo>
                  <a:pt x="23" y="72"/>
                  <a:pt x="16" y="70"/>
                  <a:pt x="9" y="66"/>
                </a:cubicBezTo>
                <a:cubicBezTo>
                  <a:pt x="9" y="66"/>
                  <a:pt x="9" y="66"/>
                  <a:pt x="9" y="67"/>
                </a:cubicBezTo>
                <a:cubicBezTo>
                  <a:pt x="9" y="90"/>
                  <a:pt x="26" y="109"/>
                  <a:pt x="47" y="113"/>
                </a:cubicBezTo>
                <a:cubicBezTo>
                  <a:pt x="43" y="114"/>
                  <a:pt x="39" y="115"/>
                  <a:pt x="35" y="115"/>
                </a:cubicBezTo>
                <a:cubicBezTo>
                  <a:pt x="32" y="115"/>
                  <a:pt x="29" y="114"/>
                  <a:pt x="26" y="114"/>
                </a:cubicBezTo>
                <a:cubicBezTo>
                  <a:pt x="32" y="133"/>
                  <a:pt x="49" y="146"/>
                  <a:pt x="70" y="147"/>
                </a:cubicBezTo>
                <a:cubicBezTo>
                  <a:pt x="54" y="159"/>
                  <a:pt x="33" y="167"/>
                  <a:pt x="11" y="167"/>
                </a:cubicBezTo>
                <a:cubicBezTo>
                  <a:pt x="8" y="167"/>
                  <a:pt x="4" y="167"/>
                  <a:pt x="0" y="166"/>
                </a:cubicBezTo>
                <a:cubicBezTo>
                  <a:pt x="21" y="180"/>
                  <a:pt x="46" y="187"/>
                  <a:pt x="72" y="187"/>
                </a:cubicBezTo>
                <a:cubicBezTo>
                  <a:pt x="159" y="187"/>
                  <a:pt x="207" y="115"/>
                  <a:pt x="207" y="53"/>
                </a:cubicBezTo>
                <a:cubicBezTo>
                  <a:pt x="207" y="51"/>
                  <a:pt x="207" y="49"/>
                  <a:pt x="207" y="47"/>
                </a:cubicBezTo>
                <a:cubicBezTo>
                  <a:pt x="216" y="40"/>
                  <a:pt x="224" y="32"/>
                  <a:pt x="230" y="2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79675" y="2831168"/>
            <a:ext cx="10515600" cy="79262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Leading People through Transition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74967" y="3623794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72"/>
          <p:cNvSpPr>
            <a:spLocks noEditPoints="1"/>
          </p:cNvSpPr>
          <p:nvPr/>
        </p:nvSpPr>
        <p:spPr bwMode="auto">
          <a:xfrm rot="20700000">
            <a:off x="6054740" y="3800079"/>
            <a:ext cx="7509746" cy="5332903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629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4566214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192000" cy="4587308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4566214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66214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Freeform: Shape 15"/>
          <p:cNvSpPr/>
          <p:nvPr/>
        </p:nvSpPr>
        <p:spPr>
          <a:xfrm>
            <a:off x="0" y="0"/>
            <a:ext cx="12192000" cy="4576761"/>
          </a:xfrm>
          <a:custGeom>
            <a:avLst/>
            <a:gdLst>
              <a:gd name="connsiteX0" fmla="*/ 0 w 12192000"/>
              <a:gd name="connsiteY0" fmla="*/ 0 h 4576761"/>
              <a:gd name="connsiteX1" fmla="*/ 12192000 w 12192000"/>
              <a:gd name="connsiteY1" fmla="*/ 0 h 4576761"/>
              <a:gd name="connsiteX2" fmla="*/ 12192000 w 12192000"/>
              <a:gd name="connsiteY2" fmla="*/ 461961 h 4576761"/>
              <a:gd name="connsiteX3" fmla="*/ 12192000 w 12192000"/>
              <a:gd name="connsiteY3" fmla="*/ 1449959 h 4576761"/>
              <a:gd name="connsiteX4" fmla="*/ 12192000 w 12192000"/>
              <a:gd name="connsiteY4" fmla="*/ 4576761 h 4576761"/>
              <a:gd name="connsiteX5" fmla="*/ 6824293 w 12192000"/>
              <a:gd name="connsiteY5" fmla="*/ 4576761 h 4576761"/>
              <a:gd name="connsiteX6" fmla="*/ 6825071 w 12192000"/>
              <a:gd name="connsiteY6" fmla="*/ 4569041 h 4576761"/>
              <a:gd name="connsiteX7" fmla="*/ 6096001 w 12192000"/>
              <a:gd name="connsiteY7" fmla="*/ 3840161 h 4576761"/>
              <a:gd name="connsiteX8" fmla="*/ 5366932 w 12192000"/>
              <a:gd name="connsiteY8" fmla="*/ 4569041 h 4576761"/>
              <a:gd name="connsiteX9" fmla="*/ 5367710 w 12192000"/>
              <a:gd name="connsiteY9" fmla="*/ 4576761 h 4576761"/>
              <a:gd name="connsiteX10" fmla="*/ 0 w 12192000"/>
              <a:gd name="connsiteY10" fmla="*/ 4576761 h 4576761"/>
              <a:gd name="connsiteX11" fmla="*/ 0 w 12192000"/>
              <a:gd name="connsiteY11" fmla="*/ 1449959 h 4576761"/>
              <a:gd name="connsiteX12" fmla="*/ 0 w 12192000"/>
              <a:gd name="connsiteY12" fmla="*/ 461961 h 45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4576761">
                <a:moveTo>
                  <a:pt x="0" y="0"/>
                </a:moveTo>
                <a:lnTo>
                  <a:pt x="12192000" y="0"/>
                </a:lnTo>
                <a:lnTo>
                  <a:pt x="12192000" y="461961"/>
                </a:lnTo>
                <a:lnTo>
                  <a:pt x="12192000" y="1449959"/>
                </a:lnTo>
                <a:lnTo>
                  <a:pt x="12192000" y="4576761"/>
                </a:lnTo>
                <a:lnTo>
                  <a:pt x="6824293" y="4576761"/>
                </a:lnTo>
                <a:lnTo>
                  <a:pt x="6825071" y="4569041"/>
                </a:lnTo>
                <a:cubicBezTo>
                  <a:pt x="6825071" y="4166492"/>
                  <a:pt x="6498655" y="3840161"/>
                  <a:pt x="6096001" y="3840161"/>
                </a:cubicBezTo>
                <a:cubicBezTo>
                  <a:pt x="5693348" y="3840161"/>
                  <a:pt x="5366932" y="4166492"/>
                  <a:pt x="5366932" y="4569041"/>
                </a:cubicBezTo>
                <a:lnTo>
                  <a:pt x="5367710" y="4576761"/>
                </a:lnTo>
                <a:lnTo>
                  <a:pt x="0" y="4576761"/>
                </a:lnTo>
                <a:lnTo>
                  <a:pt x="0" y="1449959"/>
                </a:lnTo>
                <a:lnTo>
                  <a:pt x="0" y="461961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-2004" y="3663978"/>
            <a:ext cx="12192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 rot="13294845">
            <a:off x="-2187919" y="871227"/>
            <a:ext cx="4371831" cy="3104573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72"/>
          <p:cNvSpPr>
            <a:spLocks noEditPoints="1"/>
          </p:cNvSpPr>
          <p:nvPr/>
        </p:nvSpPr>
        <p:spPr bwMode="auto">
          <a:xfrm rot="17111855">
            <a:off x="10021391" y="964111"/>
            <a:ext cx="4371831" cy="3104573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Title 20"/>
          <p:cNvSpPr txBox="1">
            <a:spLocks/>
          </p:cNvSpPr>
          <p:nvPr/>
        </p:nvSpPr>
        <p:spPr>
          <a:xfrm>
            <a:off x="0" y="3939686"/>
            <a:ext cx="12192000" cy="984885"/>
          </a:xfrm>
          <a:prstGeom prst="rect">
            <a:avLst/>
          </a:prstGeom>
        </p:spPr>
        <p:txBody>
          <a:bodyPr vert="horz" wrap="square" lIns="121893" tIns="0" rIns="121893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Bridges </a:t>
            </a:r>
          </a:p>
          <a:p>
            <a:r>
              <a:rPr lang="en-US" sz="32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 </a:t>
            </a:r>
            <a:r>
              <a: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Transitions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8414" y="1455307"/>
            <a:ext cx="10546214" cy="1458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not the changes that do you in, </a:t>
            </a:r>
          </a:p>
          <a:p>
            <a:pPr algn="ctr">
              <a:lnSpc>
                <a:spcPct val="13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the transitions.</a:t>
            </a:r>
            <a:endParaRPr lang="en-US" sz="6000" b="1" dirty="0">
              <a:solidFill>
                <a:schemeClr val="bg2"/>
              </a:solidFill>
              <a:ea typeface="Roboto Slab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61887" y="294364"/>
            <a:ext cx="467684" cy="3092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id-ID" sz="16600" dirty="0">
                <a:solidFill>
                  <a:schemeClr val="bg2"/>
                </a:solidFill>
              </a:rPr>
              <a:t>”</a:t>
            </a:r>
            <a:endParaRPr lang="en-US" sz="41300" dirty="0">
              <a:solidFill>
                <a:schemeClr val="bg2"/>
              </a:solidFill>
              <a:ea typeface="Roboto Slab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30204" y="323850"/>
            <a:ext cx="467684" cy="3092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id-ID" sz="16600" dirty="0">
                <a:solidFill>
                  <a:schemeClr val="bg2"/>
                </a:solidFill>
              </a:rPr>
              <a:t>”</a:t>
            </a:r>
            <a:endParaRPr lang="en-US" sz="41300" dirty="0">
              <a:solidFill>
                <a:schemeClr val="bg2"/>
              </a:solidFill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4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is Different than Transition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2525" y="2198913"/>
            <a:ext cx="110751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change and transition:</a:t>
            </a:r>
          </a:p>
          <a:p>
            <a:pPr>
              <a:buClr>
                <a:schemeClr val="tx1"/>
              </a:buClr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is the set of new circumstances introduced in an organization.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is the emotional, psychological, and spiritual adjustment people go through to accommodate the change.</a:t>
            </a:r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is Different than Transition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2525" y="2198913"/>
            <a:ext cx="1065216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leadership mistake – putting too much emphasis on change and not enough on transition.</a:t>
            </a:r>
          </a:p>
          <a:p>
            <a:pPr>
              <a:buClr>
                <a:schemeClr val="tx1"/>
              </a:buClr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leaders have a spiritual motivation to manage transition well – we care about people.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transition is a disciple making process – helping people learn and grow. </a:t>
            </a:r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is Different than Transition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2525" y="2198913"/>
            <a:ext cx="106521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key aspects of managing transition:</a:t>
            </a:r>
          </a:p>
          <a:p>
            <a:pPr>
              <a:buClr>
                <a:schemeClr val="tx1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involves managing grief.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trumps spontaneity.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Reluctance does not always equal opposition.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72"/>
          <p:cNvSpPr>
            <a:spLocks noEditPoints="1"/>
          </p:cNvSpPr>
          <p:nvPr/>
        </p:nvSpPr>
        <p:spPr bwMode="auto">
          <a:xfrm rot="13294845">
            <a:off x="7976958" y="4649531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Grief – Not Rebellion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2525" y="2198913"/>
            <a:ext cx="106521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respond to change by going through a grief process.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spiritual loss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6849" y="1359024"/>
            <a:ext cx="10515600" cy="79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Change produces a sense of loss.</a:t>
            </a:r>
          </a:p>
        </p:txBody>
      </p:sp>
      <p:sp>
        <p:nvSpPr>
          <p:cNvPr id="7" name="Freeform 72"/>
          <p:cNvSpPr>
            <a:spLocks noEditPoints="1"/>
          </p:cNvSpPr>
          <p:nvPr/>
        </p:nvSpPr>
        <p:spPr bwMode="auto">
          <a:xfrm rot="10035351">
            <a:off x="-1799801" y="4459999"/>
            <a:ext cx="6753685" cy="4796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561690" y="3664896"/>
            <a:ext cx="35343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spiritual confidence.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vacations and discretionary spending.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1809" y="3645837"/>
            <a:ext cx="3871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Lost position.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Lost expertise.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Wasted knowledge base.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spiritual heritage.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Grief – Not Rebellion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2525" y="2198913"/>
            <a:ext cx="974872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grief: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shock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anger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denial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process their losses at different rates and in different ways.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may be handling other losses simultaneously.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6849" y="1359024"/>
            <a:ext cx="10515600" cy="79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Loss is experienced as grief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1250" y="2686050"/>
            <a:ext cx="62293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bargaining 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 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Grief – Not Rebellion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7367" y="1460742"/>
            <a:ext cx="5336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0648" y="2567048"/>
            <a:ext cx="107553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pastoral care for people experiencing change.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pastoral care by: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Talking with people pastorally.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information about the change and the </a:t>
            </a:r>
          </a:p>
          <a:p>
            <a:pPr lvl="2"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grief process.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grieving people process information poorly.</a:t>
            </a:r>
          </a:p>
          <a:p>
            <a:pPr lvl="2"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dialogue opportunities. 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6849" y="1359024"/>
            <a:ext cx="10515600" cy="79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Managing organizational grief – pastoral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care.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ateway Dark Blue">
      <a:dk1>
        <a:srgbClr val="FFFFFF"/>
      </a:dk1>
      <a:lt1>
        <a:srgbClr val="3F3F3F"/>
      </a:lt1>
      <a:dk2>
        <a:srgbClr val="123D66"/>
      </a:dk2>
      <a:lt2>
        <a:srgbClr val="FFFFFF"/>
      </a:lt2>
      <a:accent1>
        <a:srgbClr val="58A4B7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Gatewa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</TotalTime>
  <Words>533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Roboto Slab</vt:lpstr>
      <vt:lpstr>Tahoma</vt:lpstr>
      <vt:lpstr>Times New Roman</vt:lpstr>
      <vt:lpstr>Wingdings</vt:lpstr>
      <vt:lpstr>Office Theme</vt:lpstr>
      <vt:lpstr>Leading Major Change</vt:lpstr>
      <vt:lpstr>Leading People through Transition</vt:lpstr>
      <vt:lpstr>PowerPoint Presentation</vt:lpstr>
      <vt:lpstr>Change is Different than Transition</vt:lpstr>
      <vt:lpstr>Change is Different than Transition</vt:lpstr>
      <vt:lpstr>Change is Different than Transition</vt:lpstr>
      <vt:lpstr>Grief – Not Rebellion</vt:lpstr>
      <vt:lpstr>Grief – Not Rebellion</vt:lpstr>
      <vt:lpstr>Grief – Not Rebellion</vt:lpstr>
      <vt:lpstr>Grief – Not Rebellion</vt:lpstr>
      <vt:lpstr>Strategy – Not Spontaneity</vt:lpstr>
      <vt:lpstr>Reluctance – Not Opposition</vt:lpstr>
      <vt:lpstr>Reluctance – Not Opposition</vt:lpstr>
      <vt:lpstr>Reluctance – Not Opposition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RejekiLancar</dc:creator>
  <cp:lastModifiedBy>Eric Espinoza</cp:lastModifiedBy>
  <cp:revision>75</cp:revision>
  <dcterms:created xsi:type="dcterms:W3CDTF">2016-10-13T08:49:06Z</dcterms:created>
  <dcterms:modified xsi:type="dcterms:W3CDTF">2022-06-21T18:36:45Z</dcterms:modified>
</cp:coreProperties>
</file>